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9" r:id="rId2"/>
    <p:sldId id="279" r:id="rId3"/>
    <p:sldId id="257" r:id="rId4"/>
    <p:sldId id="299" r:id="rId5"/>
    <p:sldId id="325" r:id="rId6"/>
    <p:sldId id="317" r:id="rId7"/>
    <p:sldId id="348" r:id="rId8"/>
    <p:sldId id="352" r:id="rId9"/>
    <p:sldId id="350" r:id="rId10"/>
    <p:sldId id="322" r:id="rId11"/>
    <p:sldId id="353" r:id="rId12"/>
    <p:sldId id="358" r:id="rId13"/>
    <p:sldId id="334" r:id="rId14"/>
    <p:sldId id="354" r:id="rId15"/>
    <p:sldId id="349" r:id="rId16"/>
    <p:sldId id="351" r:id="rId17"/>
    <p:sldId id="359" r:id="rId18"/>
    <p:sldId id="356" r:id="rId19"/>
    <p:sldId id="337" r:id="rId20"/>
    <p:sldId id="318" r:id="rId21"/>
    <p:sldId id="319" r:id="rId22"/>
    <p:sldId id="355" r:id="rId23"/>
    <p:sldId id="357" r:id="rId24"/>
    <p:sldId id="276" r:id="rId25"/>
    <p:sldId id="335" r:id="rId26"/>
    <p:sldId id="327" r:id="rId27"/>
    <p:sldId id="346" r:id="rId28"/>
    <p:sldId id="260" r:id="rId29"/>
    <p:sldId id="261" r:id="rId30"/>
    <p:sldId id="280" r:id="rId31"/>
    <p:sldId id="28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8" autoAdjust="0"/>
    <p:restoredTop sz="94660"/>
  </p:normalViewPr>
  <p:slideViewPr>
    <p:cSldViewPr>
      <p:cViewPr varScale="1">
        <p:scale>
          <a:sx n="75" d="100"/>
          <a:sy n="75" d="100"/>
        </p:scale>
        <p:origin x="-7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BCF07-F691-4DC5-983A-1BEDC2C4CADA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9F76F-2957-4087-9698-F876BADDC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01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B713E-D325-426D-ABC1-B0C84BB0F11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7C4A17-35AC-4C14-988C-B8306652245F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DA85A3-3BC5-47CC-AF30-5D9E95380AA7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59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2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81000"/>
            <a:ext cx="19621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1000"/>
            <a:ext cx="57340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03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848600" cy="1036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38481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00200"/>
            <a:ext cx="38481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8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42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441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8481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00200"/>
            <a:ext cx="38481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2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8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1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653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868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9163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emplate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81000"/>
            <a:ext cx="78486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84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971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A8CC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A8CCD"/>
          </a:solidFill>
          <a:latin typeface="Gill Sans MT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A8CCD"/>
          </a:solidFill>
          <a:latin typeface="Gill Sans MT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A8CCD"/>
          </a:solidFill>
          <a:latin typeface="Gill Sans MT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A8CCD"/>
          </a:solidFill>
          <a:latin typeface="Gill Sans MT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A8CCD"/>
          </a:solidFill>
          <a:latin typeface="Gill Sans MT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A8CCD"/>
          </a:solidFill>
          <a:latin typeface="Gill Sans MT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A8CCD"/>
          </a:solidFill>
          <a:latin typeface="Gill Sans MT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A8CCD"/>
          </a:solidFill>
          <a:latin typeface="Gill Sans MT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80000"/>
        </a:spcBef>
        <a:spcAft>
          <a:spcPct val="0"/>
        </a:spcAft>
        <a:buClr>
          <a:srgbClr val="E29640"/>
        </a:buClr>
        <a:buFont typeface="Wingdings" pitchFamily="2" charset="2"/>
        <a:buChar char="§"/>
        <a:defRPr sz="2400" b="1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80000"/>
        </a:spcBef>
        <a:spcAft>
          <a:spcPct val="0"/>
        </a:spcAft>
        <a:buClr>
          <a:srgbClr val="E29640"/>
        </a:buClr>
        <a:buFont typeface="Wingdings" pitchFamily="2" charset="2"/>
        <a:buChar char="ü"/>
        <a:defRPr sz="2000" b="1">
          <a:solidFill>
            <a:srgbClr val="5F5F5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80000"/>
        </a:spcBef>
        <a:spcAft>
          <a:spcPct val="0"/>
        </a:spcAft>
        <a:buClr>
          <a:srgbClr val="E29640"/>
        </a:buClr>
        <a:buFont typeface="Wingdings" pitchFamily="2" charset="2"/>
        <a:buChar char="§"/>
        <a:defRPr>
          <a:solidFill>
            <a:srgbClr val="5F5F5F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80000"/>
        </a:spcBef>
        <a:spcAft>
          <a:spcPct val="0"/>
        </a:spcAft>
        <a:buClr>
          <a:srgbClr val="E29640"/>
        </a:buClr>
        <a:buFont typeface="Wingdings" pitchFamily="2" charset="2"/>
        <a:buChar char="§"/>
        <a:defRPr sz="1600">
          <a:solidFill>
            <a:srgbClr val="5F5F5F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80000"/>
        </a:spcBef>
        <a:spcAft>
          <a:spcPct val="0"/>
        </a:spcAft>
        <a:buClr>
          <a:srgbClr val="E29640"/>
        </a:buClr>
        <a:buFont typeface="Wingdings" pitchFamily="2" charset="2"/>
        <a:buChar char="§"/>
        <a:defRPr sz="1400">
          <a:solidFill>
            <a:srgbClr val="5F5F5F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80000"/>
        </a:spcBef>
        <a:spcAft>
          <a:spcPct val="0"/>
        </a:spcAft>
        <a:buClr>
          <a:srgbClr val="E29640"/>
        </a:buClr>
        <a:buFont typeface="Wingdings" pitchFamily="2" charset="2"/>
        <a:buChar char="§"/>
        <a:defRPr sz="1400">
          <a:solidFill>
            <a:srgbClr val="5F5F5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80000"/>
        </a:spcBef>
        <a:spcAft>
          <a:spcPct val="0"/>
        </a:spcAft>
        <a:buClr>
          <a:srgbClr val="E29640"/>
        </a:buClr>
        <a:buFont typeface="Wingdings" pitchFamily="2" charset="2"/>
        <a:buChar char="§"/>
        <a:defRPr sz="1400">
          <a:solidFill>
            <a:srgbClr val="5F5F5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80000"/>
        </a:spcBef>
        <a:spcAft>
          <a:spcPct val="0"/>
        </a:spcAft>
        <a:buClr>
          <a:srgbClr val="E29640"/>
        </a:buClr>
        <a:buFont typeface="Wingdings" pitchFamily="2" charset="2"/>
        <a:buChar char="§"/>
        <a:defRPr sz="1400">
          <a:solidFill>
            <a:srgbClr val="5F5F5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80000"/>
        </a:spcBef>
        <a:spcAft>
          <a:spcPct val="0"/>
        </a:spcAft>
        <a:buClr>
          <a:srgbClr val="E29640"/>
        </a:buClr>
        <a:buFont typeface="Wingdings" pitchFamily="2" charset="2"/>
        <a:buChar char="§"/>
        <a:defRPr sz="1400">
          <a:solidFill>
            <a:srgbClr val="5F5F5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95400"/>
            <a:ext cx="8839200" cy="22860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Hydraulic Fracturing: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Technological Advances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1200" b="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962400"/>
            <a:ext cx="7662863" cy="159067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dirty="0">
                <a:solidFill>
                  <a:srgbClr val="2A8CCD"/>
                </a:solidFill>
                <a:latin typeface="+mj-lt"/>
                <a:ea typeface="+mj-ea"/>
                <a:cs typeface="+mj-cs"/>
              </a:rPr>
              <a:t>David R. Mica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1800" dirty="0">
                <a:solidFill>
                  <a:srgbClr val="2A8CCD"/>
                </a:solidFill>
                <a:latin typeface="+mj-lt"/>
                <a:ea typeface="+mj-ea"/>
                <a:cs typeface="+mj-cs"/>
              </a:rPr>
              <a:t>Executive Director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dirty="0">
                <a:solidFill>
                  <a:srgbClr val="2A8CCD"/>
                </a:solidFill>
                <a:latin typeface="+mj-lt"/>
                <a:ea typeface="+mj-ea"/>
                <a:cs typeface="+mj-cs"/>
              </a:rPr>
              <a:t>Florida Petroleum Council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1400" dirty="0" smtClean="0"/>
              <a:t>www.EnergyTomorrow.org</a:t>
            </a:r>
          </a:p>
        </p:txBody>
      </p:sp>
    </p:spTree>
    <p:extLst>
      <p:ext uri="{BB962C8B-B14F-4D97-AF65-F5344CB8AC3E}">
        <p14:creationId xmlns:p14="http://schemas.microsoft.com/office/powerpoint/2010/main" val="248373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66800"/>
            <a:ext cx="4195191" cy="543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 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15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"/>
            <a:ext cx="4655058" cy="614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09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 Stimulation – Hydraulic Fracturing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is injected at sufficient pressures to create fissures in the oil zone rock to release more oil and/or natural gas</a:t>
            </a:r>
          </a:p>
          <a:p>
            <a:r>
              <a:rPr lang="en-US" dirty="0" smtClean="0"/>
              <a:t>Sand, included in the water, is used as a </a:t>
            </a:r>
            <a:r>
              <a:rPr lang="en-US" dirty="0" err="1" smtClean="0"/>
              <a:t>proppent</a:t>
            </a:r>
            <a:r>
              <a:rPr lang="en-US" dirty="0" smtClean="0"/>
              <a:t> to keep the fissures open</a:t>
            </a:r>
          </a:p>
          <a:p>
            <a:r>
              <a:rPr lang="en-US" dirty="0" smtClean="0"/>
              <a:t>Other ingredients are added to facilitate the fracturing and extraction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50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 Fracturing – Established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established in 1940’s</a:t>
            </a:r>
          </a:p>
          <a:p>
            <a:r>
              <a:rPr lang="en-US" dirty="0" smtClean="0"/>
              <a:t>Established to extract shale oil and natural gas</a:t>
            </a:r>
          </a:p>
          <a:p>
            <a:r>
              <a:rPr lang="en-US" dirty="0" smtClean="0"/>
              <a:t>Over 1 million wells drilled</a:t>
            </a:r>
          </a:p>
          <a:p>
            <a:r>
              <a:rPr lang="en-US" dirty="0" smtClean="0"/>
              <a:t>Over 7 billion barrels of oil produced</a:t>
            </a:r>
          </a:p>
          <a:p>
            <a:r>
              <a:rPr lang="en-US" dirty="0" smtClean="0"/>
              <a:t>Over 600 trillion cubic feet</a:t>
            </a:r>
          </a:p>
          <a:p>
            <a:r>
              <a:rPr lang="en-US" dirty="0" smtClean="0"/>
              <a:t>Technology blossomed in early 2000’s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98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Well Stimulation – Hydraulic Fracturing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3413125"/>
            <a:ext cx="76962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238725" y="4719310"/>
            <a:ext cx="1221775" cy="1346200"/>
          </a:xfrm>
          <a:custGeom>
            <a:avLst/>
            <a:gdLst>
              <a:gd name="connsiteX0" fmla="*/ 358175 w 1221775"/>
              <a:gd name="connsiteY0" fmla="*/ 0 h 1346200"/>
              <a:gd name="connsiteX1" fmla="*/ 15275 w 1221775"/>
              <a:gd name="connsiteY1" fmla="*/ 939800 h 1346200"/>
              <a:gd name="connsiteX2" fmla="*/ 802675 w 1221775"/>
              <a:gd name="connsiteY2" fmla="*/ 1270000 h 1346200"/>
              <a:gd name="connsiteX3" fmla="*/ 1221775 w 1221775"/>
              <a:gd name="connsiteY3" fmla="*/ 1346200 h 134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1775" h="1346200">
                <a:moveTo>
                  <a:pt x="358175" y="0"/>
                </a:moveTo>
                <a:cubicBezTo>
                  <a:pt x="149683" y="364066"/>
                  <a:pt x="-58808" y="728133"/>
                  <a:pt x="15275" y="939800"/>
                </a:cubicBezTo>
                <a:cubicBezTo>
                  <a:pt x="89358" y="1151467"/>
                  <a:pt x="601592" y="1202267"/>
                  <a:pt x="802675" y="1270000"/>
                </a:cubicBezTo>
                <a:cubicBezTo>
                  <a:pt x="1003758" y="1337733"/>
                  <a:pt x="1154042" y="1335617"/>
                  <a:pt x="1221775" y="1346200"/>
                </a:cubicBezTo>
              </a:path>
            </a:pathLst>
          </a:custGeom>
          <a:noFill/>
          <a:ln w="73025" cap="rnd"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60500" y="5791200"/>
            <a:ext cx="6781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Note:</a:t>
            </a:r>
            <a:r>
              <a:rPr lang="en-US" sz="2800" dirty="0" smtClean="0"/>
              <a:t> the fractures remain in the Oil Zone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191000" y="1295400"/>
            <a:ext cx="0" cy="129540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5307" y="2501900"/>
            <a:ext cx="78999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Note:</a:t>
            </a:r>
            <a:r>
              <a:rPr lang="en-US" sz="2800" dirty="0" smtClean="0"/>
              <a:t> the Oil Zone is two miles below the aquifer</a:t>
            </a:r>
          </a:p>
          <a:p>
            <a:pPr algn="ctr"/>
            <a:r>
              <a:rPr lang="en-US" sz="2800" dirty="0" smtClean="0"/>
              <a:t>separated by impermeable 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31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990600"/>
            <a:ext cx="6343493" cy="560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81000"/>
            <a:ext cx="7848600" cy="762000"/>
          </a:xfrm>
        </p:spPr>
        <p:txBody>
          <a:bodyPr/>
          <a:lstStyle/>
          <a:p>
            <a:r>
              <a:rPr lang="en-US" dirty="0" smtClean="0"/>
              <a:t>Hydraulic Fracturing Fluid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0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1" y="1069975"/>
            <a:ext cx="8143875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1" y="381000"/>
            <a:ext cx="8186739" cy="1036638"/>
          </a:xfrm>
        </p:spPr>
        <p:txBody>
          <a:bodyPr/>
          <a:lstStyle/>
          <a:p>
            <a:r>
              <a:rPr lang="en-US" dirty="0" smtClean="0"/>
              <a:t>Pennsylvania HF Water Usage / Day: 1.9 million gallons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8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EPA Permitted Injection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848600" cy="4191000"/>
          </a:xfrm>
        </p:spPr>
        <p:txBody>
          <a:bodyPr/>
          <a:lstStyle/>
          <a:p>
            <a:r>
              <a:rPr lang="en-US" dirty="0" smtClean="0"/>
              <a:t>Disposed similarly to municipal and industrial waste water</a:t>
            </a:r>
          </a:p>
          <a:p>
            <a:r>
              <a:rPr lang="en-US" dirty="0" smtClean="0"/>
              <a:t>Boulder Zone – Porous geologic layer containing heavily brackish water</a:t>
            </a:r>
          </a:p>
          <a:p>
            <a:r>
              <a:rPr lang="en-US" dirty="0" smtClean="0"/>
              <a:t>Eliminates threats of enhanced seismic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05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223838"/>
            <a:ext cx="8924925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4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 Fracturing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848600" cy="4648200"/>
          </a:xfrm>
        </p:spPr>
        <p:txBody>
          <a:bodyPr/>
          <a:lstStyle/>
          <a:p>
            <a:r>
              <a:rPr lang="en-US" dirty="0" smtClean="0"/>
              <a:t>U.S. is now the largest energy producer in the world</a:t>
            </a:r>
          </a:p>
          <a:p>
            <a:r>
              <a:rPr lang="en-US" dirty="0" smtClean="0"/>
              <a:t>U.S. oil production has increased from 5 million to 9 million barrels per day</a:t>
            </a:r>
          </a:p>
          <a:p>
            <a:r>
              <a:rPr lang="en-US" dirty="0" smtClean="0"/>
              <a:t>50% of domestic oil production from HF wells</a:t>
            </a:r>
          </a:p>
          <a:p>
            <a:r>
              <a:rPr lang="en-US" dirty="0" smtClean="0"/>
              <a:t>Supports </a:t>
            </a:r>
            <a:r>
              <a:rPr lang="en-US" dirty="0" smtClean="0"/>
              <a:t>9.8 </a:t>
            </a:r>
            <a:r>
              <a:rPr lang="en-US" dirty="0" smtClean="0"/>
              <a:t>million jobs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3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685800" y="685800"/>
            <a:ext cx="79152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000" b="1">
                <a:solidFill>
                  <a:srgbClr val="2A8CCD"/>
                </a:solidFill>
                <a:latin typeface="Gill Sans MT" pitchFamily="34" charset="0"/>
              </a:rPr>
              <a:t>Florida Petroleum Council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685800" y="2057400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spcBef>
                <a:spcPct val="80000"/>
              </a:spcBef>
              <a:buClr>
                <a:srgbClr val="E29640"/>
              </a:buClr>
              <a:buFont typeface="Wingdings" pitchFamily="2" charset="2"/>
              <a:buChar char="§"/>
            </a:pPr>
            <a:r>
              <a:rPr lang="en-US" sz="2000" b="1" dirty="0">
                <a:solidFill>
                  <a:srgbClr val="5F5F5F"/>
                </a:solidFill>
              </a:rPr>
              <a:t>Division of the American Petroleum Institute</a:t>
            </a:r>
          </a:p>
          <a:p>
            <a:pPr marL="342900" indent="-342900">
              <a:spcBef>
                <a:spcPct val="80000"/>
              </a:spcBef>
              <a:buClr>
                <a:srgbClr val="E29640"/>
              </a:buClr>
              <a:buFont typeface="Wingdings" pitchFamily="2" charset="2"/>
              <a:buChar char="§"/>
            </a:pPr>
            <a:r>
              <a:rPr lang="en-US" sz="2000" b="1" dirty="0">
                <a:solidFill>
                  <a:srgbClr val="5F5F5F"/>
                </a:solidFill>
              </a:rPr>
              <a:t>Represent All Segments of the Petroleum Industry</a:t>
            </a:r>
          </a:p>
          <a:p>
            <a:pPr marL="742950" lvl="1" indent="-285750">
              <a:spcBef>
                <a:spcPct val="80000"/>
              </a:spcBef>
              <a:buClr>
                <a:srgbClr val="E2964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5F5F5F"/>
                </a:solidFill>
              </a:rPr>
              <a:t>Exploration</a:t>
            </a:r>
          </a:p>
          <a:p>
            <a:pPr marL="742950" lvl="1" indent="-285750">
              <a:spcBef>
                <a:spcPct val="80000"/>
              </a:spcBef>
              <a:buClr>
                <a:srgbClr val="E2964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5F5F5F"/>
                </a:solidFill>
              </a:rPr>
              <a:t>Production</a:t>
            </a:r>
          </a:p>
          <a:p>
            <a:pPr marL="742950" lvl="1" indent="-285750">
              <a:spcBef>
                <a:spcPct val="80000"/>
              </a:spcBef>
              <a:buClr>
                <a:srgbClr val="E2964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5F5F5F"/>
                </a:solidFill>
              </a:rPr>
              <a:t>Refining</a:t>
            </a:r>
          </a:p>
          <a:p>
            <a:pPr marL="742950" lvl="1" indent="-285750">
              <a:spcBef>
                <a:spcPct val="80000"/>
              </a:spcBef>
              <a:buClr>
                <a:srgbClr val="E2964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5F5F5F"/>
                </a:solidFill>
              </a:rPr>
              <a:t>Transportation</a:t>
            </a:r>
          </a:p>
          <a:p>
            <a:pPr marL="742950" lvl="1" indent="-285750">
              <a:spcBef>
                <a:spcPct val="80000"/>
              </a:spcBef>
              <a:buClr>
                <a:srgbClr val="E2964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5F5F5F"/>
                </a:solidFill>
              </a:rPr>
              <a:t>Retailing</a:t>
            </a:r>
          </a:p>
        </p:txBody>
      </p:sp>
    </p:spTree>
    <p:extLst>
      <p:ext uri="{BB962C8B-B14F-4D97-AF65-F5344CB8AC3E}">
        <p14:creationId xmlns:p14="http://schemas.microsoft.com/office/powerpoint/2010/main" val="269888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8200" y="533400"/>
            <a:ext cx="7848600" cy="8842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8CC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8CCD"/>
                </a:solidFill>
                <a:latin typeface="Gill Sans MT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8CCD"/>
                </a:solidFill>
                <a:latin typeface="Gill Sans MT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8CCD"/>
                </a:solidFill>
                <a:latin typeface="Gill Sans MT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8CCD"/>
                </a:solidFill>
                <a:latin typeface="Gill Sans MT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8CCD"/>
                </a:solidFill>
                <a:latin typeface="Gill Sans MT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8CCD"/>
                </a:solidFill>
                <a:latin typeface="Gill Sans MT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8CCD"/>
                </a:solidFill>
                <a:latin typeface="Gill Sans MT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8CCD"/>
                </a:solidFill>
                <a:latin typeface="Gill Sans MT" pitchFamily="34" charset="0"/>
                <a:cs typeface="Arial" charset="0"/>
              </a:defRPr>
            </a:lvl9pPr>
          </a:lstStyle>
          <a:p>
            <a:r>
              <a:rPr lang="en-US" kern="0" dirty="0" smtClean="0"/>
              <a:t>EPA Report Finds Fracking Safe</a:t>
            </a:r>
            <a:endParaRPr lang="en-US" kern="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04800" y="1295400"/>
            <a:ext cx="43815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E29640"/>
              </a:buClr>
              <a:buFont typeface="Wingdings" pitchFamily="2" charset="2"/>
              <a:buChar char="§"/>
              <a:defRPr sz="2400" b="1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E29640"/>
              </a:buClr>
              <a:buFont typeface="Wingdings" pitchFamily="2" charset="2"/>
              <a:buChar char="ü"/>
              <a:defRPr sz="2000" b="1">
                <a:solidFill>
                  <a:srgbClr val="5F5F5F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E29640"/>
              </a:buClr>
              <a:buFont typeface="Wingdings" pitchFamily="2" charset="2"/>
              <a:buChar char="§"/>
              <a:defRPr>
                <a:solidFill>
                  <a:srgbClr val="5F5F5F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E29640"/>
              </a:buClr>
              <a:buFont typeface="Wingdings" pitchFamily="2" charset="2"/>
              <a:buChar char="§"/>
              <a:defRPr sz="1600">
                <a:solidFill>
                  <a:srgbClr val="5F5F5F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E29640"/>
              </a:buClr>
              <a:buFont typeface="Wingdings" pitchFamily="2" charset="2"/>
              <a:buChar char="§"/>
              <a:defRPr sz="1400">
                <a:solidFill>
                  <a:srgbClr val="5F5F5F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80000"/>
              </a:spcBef>
              <a:spcAft>
                <a:spcPct val="0"/>
              </a:spcAft>
              <a:buClr>
                <a:srgbClr val="E29640"/>
              </a:buClr>
              <a:buFont typeface="Wingdings" pitchFamily="2" charset="2"/>
              <a:buChar char="§"/>
              <a:defRPr sz="1400">
                <a:solidFill>
                  <a:srgbClr val="5F5F5F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80000"/>
              </a:spcBef>
              <a:spcAft>
                <a:spcPct val="0"/>
              </a:spcAft>
              <a:buClr>
                <a:srgbClr val="E29640"/>
              </a:buClr>
              <a:buFont typeface="Wingdings" pitchFamily="2" charset="2"/>
              <a:buChar char="§"/>
              <a:defRPr sz="1400">
                <a:solidFill>
                  <a:srgbClr val="5F5F5F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80000"/>
              </a:spcBef>
              <a:spcAft>
                <a:spcPct val="0"/>
              </a:spcAft>
              <a:buClr>
                <a:srgbClr val="E29640"/>
              </a:buClr>
              <a:buFont typeface="Wingdings" pitchFamily="2" charset="2"/>
              <a:buChar char="§"/>
              <a:defRPr sz="1400">
                <a:solidFill>
                  <a:srgbClr val="5F5F5F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80000"/>
              </a:spcBef>
              <a:spcAft>
                <a:spcPct val="0"/>
              </a:spcAft>
              <a:buClr>
                <a:srgbClr val="E29640"/>
              </a:buClr>
              <a:buFont typeface="Wingdings" pitchFamily="2" charset="2"/>
              <a:buChar char="§"/>
              <a:defRPr sz="14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r>
              <a:rPr lang="en-US" sz="2000" kern="0" dirty="0" smtClean="0"/>
              <a:t>EPA produced data revealing </a:t>
            </a:r>
            <a:r>
              <a:rPr lang="en-US" sz="2000" i="1" kern="0" dirty="0" smtClean="0"/>
              <a:t>“no evidence that fracking has any systemic groundwater impacts”</a:t>
            </a:r>
          </a:p>
          <a:p>
            <a:r>
              <a:rPr lang="en-US" sz="2000" kern="0" dirty="0" smtClean="0"/>
              <a:t>6,800 sources of drinking water for public water systems located within one mile of at least one hydraulically fractured well</a:t>
            </a:r>
          </a:p>
          <a:p>
            <a:r>
              <a:rPr lang="en-US" sz="2000" kern="0" dirty="0" smtClean="0"/>
              <a:t>Those water well sources served more than 8.6 million people</a:t>
            </a:r>
          </a:p>
          <a:p>
            <a:r>
              <a:rPr lang="en-US" sz="2000" kern="0" dirty="0" smtClean="0"/>
              <a:t>Peer reviewed</a:t>
            </a:r>
            <a:endParaRPr lang="en-US" sz="2000" kern="0" dirty="0" smtClean="0"/>
          </a:p>
          <a:p>
            <a:endParaRPr lang="en-US" sz="2000" kern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788" y="1295400"/>
            <a:ext cx="3803142" cy="4789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64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52" y="1676400"/>
            <a:ext cx="8491919" cy="4402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609600"/>
            <a:ext cx="7848600" cy="8080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8CC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8CCD"/>
                </a:solidFill>
                <a:latin typeface="Gill Sans MT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8CCD"/>
                </a:solidFill>
                <a:latin typeface="Gill Sans MT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8CCD"/>
                </a:solidFill>
                <a:latin typeface="Gill Sans MT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8CCD"/>
                </a:solidFill>
                <a:latin typeface="Gill Sans MT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8CCD"/>
                </a:solidFill>
                <a:latin typeface="Gill Sans MT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8CCD"/>
                </a:solidFill>
                <a:latin typeface="Gill Sans MT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8CCD"/>
                </a:solidFill>
                <a:latin typeface="Gill Sans MT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8CCD"/>
                </a:solidFill>
                <a:latin typeface="Gill Sans MT" pitchFamily="34" charset="0"/>
                <a:cs typeface="Arial" charset="0"/>
              </a:defRPr>
            </a:lvl9pPr>
          </a:lstStyle>
          <a:p>
            <a:r>
              <a:rPr lang="en-US" kern="0" dirty="0" smtClean="0"/>
              <a:t>What do federal regulators say…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5425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Stimulation Techniques: </a:t>
            </a:r>
            <a:r>
              <a:rPr lang="en-US" dirty="0" err="1" smtClean="0"/>
              <a:t>Aciditation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clean up well scale and clear bore hole</a:t>
            </a:r>
          </a:p>
          <a:p>
            <a:r>
              <a:rPr lang="en-US" dirty="0" smtClean="0"/>
              <a:t>Dilute acid – hydrochloric or citric acid</a:t>
            </a:r>
          </a:p>
          <a:p>
            <a:r>
              <a:rPr lang="en-US" dirty="0" smtClean="0"/>
              <a:t>Reacts with calcium carbonate (holding the oil)</a:t>
            </a:r>
          </a:p>
          <a:p>
            <a:r>
              <a:rPr lang="en-US" dirty="0" smtClean="0"/>
              <a:t>Totally neutralized </a:t>
            </a:r>
            <a:r>
              <a:rPr lang="en-US" dirty="0"/>
              <a:t>to salt, water, and carbon </a:t>
            </a:r>
            <a:r>
              <a:rPr lang="en-US" dirty="0" smtClean="0"/>
              <a:t>dioxide</a:t>
            </a:r>
          </a:p>
          <a:p>
            <a:r>
              <a:rPr lang="en-US" dirty="0"/>
              <a:t>Used for decades in Florida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81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Stimulation Techniques: Matrix </a:t>
            </a:r>
            <a:r>
              <a:rPr lang="en-US" dirty="0" err="1" smtClean="0"/>
              <a:t>Aciditation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slightly expand bore hole</a:t>
            </a:r>
          </a:p>
          <a:p>
            <a:r>
              <a:rPr lang="en-US" dirty="0" smtClean="0"/>
              <a:t>Injected with slight pressure (below fracturing pressures)</a:t>
            </a:r>
          </a:p>
          <a:p>
            <a:r>
              <a:rPr lang="en-US" dirty="0" smtClean="0"/>
              <a:t>Dilute acid – hydrochloric or citric acid</a:t>
            </a:r>
          </a:p>
          <a:p>
            <a:r>
              <a:rPr lang="en-US" dirty="0" smtClean="0"/>
              <a:t>Reacts with calcium carbonate (holding the oil)</a:t>
            </a:r>
          </a:p>
          <a:p>
            <a:r>
              <a:rPr lang="en-US" dirty="0" smtClean="0"/>
              <a:t>Totally neutralized to salt, water, and carbon dioxide</a:t>
            </a:r>
          </a:p>
          <a:p>
            <a:r>
              <a:rPr lang="en-US" dirty="0"/>
              <a:t>Used for decades in Florida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524000"/>
            <a:ext cx="8225043" cy="433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Benefits: More Domestic Oil and Gas Production has led to Lower Energy Prices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59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447800"/>
            <a:ext cx="8559800" cy="4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Benefits: Smaller Footprint for Access to Oil and Gas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135231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Benefits: U.S. Leads the World in CO</a:t>
            </a:r>
            <a:r>
              <a:rPr lang="en-US" baseline="-25000" dirty="0" smtClean="0"/>
              <a:t>2</a:t>
            </a:r>
            <a:r>
              <a:rPr lang="en-US" dirty="0" smtClean="0"/>
              <a:t> Reductions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3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153400" cy="1036638"/>
          </a:xfrm>
        </p:spPr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54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energytomorrow.org/images/uploads/Sectors_Generation_from_Solar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686675" cy="4010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269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energytomorrow.org/images/uploads/All_Sectors_Gra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7962900" cy="460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662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7772400" cy="533400"/>
          </a:xfrm>
        </p:spPr>
        <p:txBody>
          <a:bodyPr/>
          <a:lstStyle/>
          <a:p>
            <a:pPr algn="ctr"/>
            <a:r>
              <a:rPr lang="en-US" dirty="0"/>
              <a:t>Florida </a:t>
            </a:r>
            <a:r>
              <a:rPr lang="en-US" dirty="0" smtClean="0"/>
              <a:t>Energy Perspective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6532563" cy="4800600"/>
          </a:xfrm>
        </p:spPr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Population and growing</a:t>
            </a:r>
          </a:p>
          <a:p>
            <a:r>
              <a:rPr lang="en-US" dirty="0" smtClean="0"/>
              <a:t>Over 105 million tourists / year</a:t>
            </a:r>
            <a:endParaRPr lang="en-US" dirty="0"/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in </a:t>
            </a:r>
            <a:r>
              <a:rPr lang="en-US" dirty="0" smtClean="0"/>
              <a:t>Gasoline/Diesel </a:t>
            </a:r>
            <a:r>
              <a:rPr lang="en-US" dirty="0"/>
              <a:t>Consumption</a:t>
            </a:r>
          </a:p>
          <a:p>
            <a:r>
              <a:rPr lang="en-US" dirty="0"/>
              <a:t>Over </a:t>
            </a:r>
            <a:r>
              <a:rPr lang="en-US" dirty="0" smtClean="0"/>
              <a:t>10 </a:t>
            </a:r>
            <a:r>
              <a:rPr lang="en-US" dirty="0"/>
              <a:t>billion gallons of gasoline </a:t>
            </a:r>
            <a:r>
              <a:rPr lang="en-US" dirty="0" smtClean="0"/>
              <a:t>and diesel sold annually</a:t>
            </a:r>
            <a:endParaRPr lang="en-US" dirty="0"/>
          </a:p>
          <a:p>
            <a:r>
              <a:rPr lang="en-US" dirty="0"/>
              <a:t>~</a:t>
            </a:r>
            <a:r>
              <a:rPr lang="en-US" dirty="0" smtClean="0"/>
              <a:t>27 </a:t>
            </a:r>
            <a:r>
              <a:rPr lang="en-US" dirty="0"/>
              <a:t>million gallons of gasoline </a:t>
            </a:r>
            <a:r>
              <a:rPr lang="en-US" dirty="0" smtClean="0"/>
              <a:t>and diesel per day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24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304800" y="609600"/>
            <a:ext cx="8348663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400" b="1" kern="0" dirty="0">
                <a:solidFill>
                  <a:srgbClr val="2A8CCD"/>
                </a:solidFill>
                <a:latin typeface="+mj-lt"/>
                <a:ea typeface="+mj-ea"/>
                <a:cs typeface="+mj-cs"/>
              </a:rPr>
              <a:t>Efficiency </a:t>
            </a:r>
            <a:r>
              <a:rPr lang="en-US" sz="2400" b="1" kern="0" dirty="0" smtClean="0">
                <a:solidFill>
                  <a:srgbClr val="2A8CCD"/>
                </a:solidFill>
                <a:latin typeface="+mj-lt"/>
                <a:ea typeface="+mj-ea"/>
                <a:cs typeface="+mj-cs"/>
              </a:rPr>
              <a:t>Improves…Driven by Competition</a:t>
            </a:r>
            <a:endParaRPr lang="en-US" sz="2400" b="1" kern="0" dirty="0">
              <a:solidFill>
                <a:srgbClr val="2A8CCD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371599"/>
            <a:ext cx="8612938" cy="4228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3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799" y="6038654"/>
            <a:ext cx="8071992" cy="246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2"/>
                </a:solidFill>
                <a:latin typeface="+mn-lt"/>
                <a:cs typeface="Arial" pitchFamily="34" charset="0"/>
              </a:rPr>
              <a:t>Source: </a:t>
            </a:r>
            <a:r>
              <a:rPr lang="en-US" sz="1000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Energy Information Agency</a:t>
            </a:r>
            <a:endParaRPr lang="en-US" sz="1000" dirty="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16037"/>
            <a:ext cx="8071992" cy="4722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1036638"/>
          </a:xfrm>
        </p:spPr>
        <p:txBody>
          <a:bodyPr/>
          <a:lstStyle/>
          <a:p>
            <a:r>
              <a:rPr lang="en-US" dirty="0" smtClean="0"/>
              <a:t>Energy Consumption Grows with Economies/Populations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0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762000"/>
            <a:ext cx="8146376" cy="5422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8000" y="5826323"/>
            <a:ext cx="2942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Source: U.S. Energy Information Agency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73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265113"/>
            <a:ext cx="8901113" cy="632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28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7620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295400" y="2590800"/>
            <a:ext cx="1066800" cy="762000"/>
          </a:xfrm>
          <a:prstGeom prst="wedgeRoundRectCallout">
            <a:avLst>
              <a:gd name="adj1" fmla="val -12352"/>
              <a:gd name="adj2" fmla="val -173750"/>
              <a:gd name="adj3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rgbClr val="CB230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dirty="0"/>
              <a:t>Jay (1970)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514600" y="2667000"/>
            <a:ext cx="1600200" cy="1066800"/>
          </a:xfrm>
          <a:prstGeom prst="wedgeRoundRectCallout">
            <a:avLst>
              <a:gd name="adj1" fmla="val -92759"/>
              <a:gd name="adj2" fmla="val -133185"/>
              <a:gd name="adj3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rgbClr val="CB230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Blackjack Creek </a:t>
            </a:r>
          </a:p>
          <a:p>
            <a:pPr algn="ctr"/>
            <a:r>
              <a:rPr lang="en-US"/>
              <a:t>(1972)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114800" y="5105400"/>
            <a:ext cx="1447800" cy="685800"/>
          </a:xfrm>
          <a:prstGeom prst="wedgeRoundRectCallout">
            <a:avLst>
              <a:gd name="adj1" fmla="val 184208"/>
              <a:gd name="adj2" fmla="val -91204"/>
              <a:gd name="adj3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rgbClr val="CB230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Sunniland</a:t>
            </a:r>
          </a:p>
          <a:p>
            <a:pPr algn="ctr"/>
            <a:r>
              <a:rPr lang="en-US"/>
              <a:t>(1943)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191000" y="2209800"/>
            <a:ext cx="1447800" cy="914400"/>
          </a:xfrm>
          <a:prstGeom prst="wedgeRoundRectCallout">
            <a:avLst>
              <a:gd name="adj1" fmla="val 180704"/>
              <a:gd name="adj2" fmla="val 212500"/>
              <a:gd name="adj3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rgbClr val="CB230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West Felda (1966)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705600" y="2438400"/>
            <a:ext cx="1600200" cy="609600"/>
          </a:xfrm>
          <a:prstGeom prst="wedgeRoundRectCallout">
            <a:avLst>
              <a:gd name="adj1" fmla="val 12005"/>
              <a:gd name="adj2" fmla="val 323699"/>
              <a:gd name="adj3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rgbClr val="CB230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Bear Island</a:t>
            </a:r>
          </a:p>
          <a:p>
            <a:pPr algn="ctr"/>
            <a:r>
              <a:rPr lang="en-US"/>
              <a:t>(1972)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6400800" y="5181600"/>
            <a:ext cx="1447800" cy="914400"/>
          </a:xfrm>
          <a:prstGeom prst="wedgeRoundRectCallout">
            <a:avLst>
              <a:gd name="adj1" fmla="val 38375"/>
              <a:gd name="adj2" fmla="val -76912"/>
              <a:gd name="adj3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rgbClr val="CB230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Raccoon Point</a:t>
            </a:r>
          </a:p>
          <a:p>
            <a:pPr algn="ctr"/>
            <a:r>
              <a:rPr lang="en-US"/>
              <a:t>(1978)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066800" y="3962400"/>
            <a:ext cx="498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1"/>
              <a:t>1970’s: Florida ranked 9</a:t>
            </a:r>
            <a:r>
              <a:rPr lang="en-US" i="1" baseline="30000"/>
              <a:t>th</a:t>
            </a:r>
            <a:r>
              <a:rPr lang="en-US" i="1"/>
              <a:t> in state</a:t>
            </a:r>
            <a:r>
              <a:rPr lang="en-US"/>
              <a:t> </a:t>
            </a:r>
            <a:r>
              <a:rPr lang="en-US" i="1"/>
              <a:t>oil production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113859" y="4267200"/>
            <a:ext cx="3801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611 million barrels of crude </a:t>
            </a:r>
            <a:r>
              <a:rPr lang="en-US" dirty="0" smtClean="0"/>
              <a:t>oil</a:t>
            </a:r>
          </a:p>
          <a:p>
            <a:r>
              <a:rPr lang="en-US" dirty="0" smtClean="0"/>
              <a:t>689 </a:t>
            </a:r>
            <a:r>
              <a:rPr lang="en-US" dirty="0"/>
              <a:t>billion cubic feet of natural gas </a:t>
            </a:r>
            <a:endParaRPr lang="en-US" i="1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534400" cy="533400"/>
          </a:xfrm>
        </p:spPr>
        <p:txBody>
          <a:bodyPr/>
          <a:lstStyle/>
          <a:p>
            <a:pPr eaLnBrk="1" hangingPunct="1"/>
            <a:r>
              <a:rPr lang="en-US" dirty="0" smtClean="0"/>
              <a:t>Long History of Florida Oil and Gas Production</a:t>
            </a:r>
          </a:p>
        </p:txBody>
      </p:sp>
    </p:spTree>
    <p:extLst>
      <p:ext uri="{BB962C8B-B14F-4D97-AF65-F5344CB8AC3E}">
        <p14:creationId xmlns:p14="http://schemas.microsoft.com/office/powerpoint/2010/main" val="195445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59" y="1066941"/>
            <a:ext cx="7203859" cy="5562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758207" y="5690094"/>
            <a:ext cx="1775099" cy="400110"/>
            <a:chOff x="1653901" y="5249804"/>
            <a:chExt cx="1775099" cy="40011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5316538"/>
              <a:ext cx="381000" cy="33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653901" y="5249804"/>
              <a:ext cx="13710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schemeClr val="bg2">
                      <a:lumMod val="50000"/>
                    </a:schemeClr>
                  </a:solidFill>
                </a:rPr>
                <a:t>OIL ZONE</a:t>
              </a:r>
              <a:endParaRPr lang="en-US" sz="20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89882" y="2660298"/>
            <a:ext cx="2420341" cy="2950260"/>
            <a:chOff x="1008659" y="2209800"/>
            <a:chExt cx="2420341" cy="3106738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2209800"/>
              <a:ext cx="381000" cy="3106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008659" y="3581400"/>
              <a:ext cx="203934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schemeClr val="bg2">
                      <a:lumMod val="50000"/>
                    </a:schemeClr>
                  </a:solidFill>
                </a:rPr>
                <a:t>IMPERMEABLE</a:t>
              </a:r>
            </a:p>
            <a:p>
              <a:pPr algn="r"/>
              <a:r>
                <a:rPr lang="en-US" sz="2000" dirty="0" smtClean="0">
                  <a:solidFill>
                    <a:schemeClr val="bg2">
                      <a:lumMod val="50000"/>
                    </a:schemeClr>
                  </a:solidFill>
                </a:rPr>
                <a:t>ROCK</a:t>
              </a:r>
              <a:endParaRPr lang="en-US" sz="20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Florida Geology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399" y="1987612"/>
            <a:ext cx="3357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(Karst geology in this layer)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4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Wells Typically Drilled through Florida’s Geology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931819" cy="5504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61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1036638"/>
          </a:xfrm>
        </p:spPr>
        <p:txBody>
          <a:bodyPr/>
          <a:lstStyle/>
          <a:p>
            <a:r>
              <a:rPr lang="en-US" dirty="0" smtClean="0"/>
              <a:t>Stages of Oil and Natural Gas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7848600" cy="5410200"/>
          </a:xfrm>
        </p:spPr>
        <p:txBody>
          <a:bodyPr/>
          <a:lstStyle/>
          <a:p>
            <a:r>
              <a:rPr lang="en-US" dirty="0" smtClean="0"/>
              <a:t>Well Construction (Drilling)</a:t>
            </a:r>
          </a:p>
          <a:p>
            <a:pPr lvl="1"/>
            <a:r>
              <a:rPr lang="en-US" dirty="0" smtClean="0"/>
              <a:t>Approximately 30 – 90 days</a:t>
            </a:r>
          </a:p>
          <a:p>
            <a:pPr lvl="1"/>
            <a:r>
              <a:rPr lang="en-US" dirty="0" smtClean="0"/>
              <a:t>Note – Hydraulic fracturing is not a drilling process.</a:t>
            </a:r>
          </a:p>
          <a:p>
            <a:r>
              <a:rPr lang="en-US" dirty="0" smtClean="0"/>
              <a:t>Well Stimulation</a:t>
            </a:r>
          </a:p>
          <a:p>
            <a:pPr lvl="1"/>
            <a:r>
              <a:rPr lang="en-US" dirty="0" smtClean="0"/>
              <a:t>Approximately 2 – 5 days</a:t>
            </a:r>
          </a:p>
          <a:p>
            <a:pPr lvl="1"/>
            <a:r>
              <a:rPr lang="en-US" dirty="0" smtClean="0"/>
              <a:t>Optimizing the well for Production</a:t>
            </a:r>
          </a:p>
          <a:p>
            <a:pPr lvl="1"/>
            <a:r>
              <a:rPr lang="en-US" dirty="0" err="1" smtClean="0"/>
              <a:t>Acidation</a:t>
            </a:r>
            <a:r>
              <a:rPr lang="en-US" dirty="0" smtClean="0"/>
              <a:t>, Matrix </a:t>
            </a:r>
            <a:r>
              <a:rPr lang="en-US" dirty="0" err="1" smtClean="0"/>
              <a:t>Acidation</a:t>
            </a:r>
            <a:r>
              <a:rPr lang="en-US" dirty="0" smtClean="0"/>
              <a:t>, Hydraulic Fracturing</a:t>
            </a:r>
          </a:p>
          <a:p>
            <a:r>
              <a:rPr lang="en-US" dirty="0" smtClean="0"/>
              <a:t>Production</a:t>
            </a:r>
          </a:p>
          <a:p>
            <a:pPr lvl="1"/>
            <a:r>
              <a:rPr lang="en-US" dirty="0" smtClean="0"/>
              <a:t>Extracting the Natural Gas and/or Oil</a:t>
            </a:r>
          </a:p>
          <a:p>
            <a:pPr lvl="1"/>
            <a:r>
              <a:rPr lang="en-US" dirty="0" smtClean="0"/>
              <a:t>Approximately 20 – 40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5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8-28-08 Tampa Rotary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ill Sans MT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3051</TotalTime>
  <Words>629</Words>
  <Application>Microsoft Office PowerPoint</Application>
  <PresentationFormat>On-screen Show (4:3)</PresentationFormat>
  <Paragraphs>107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08-28-08 Tampa Rotary</vt:lpstr>
      <vt:lpstr>Hydraulic Fracturing:  Technological Advances </vt:lpstr>
      <vt:lpstr>PowerPoint Presentation</vt:lpstr>
      <vt:lpstr>Florida Energy Perspective</vt:lpstr>
      <vt:lpstr>PowerPoint Presentation</vt:lpstr>
      <vt:lpstr>PowerPoint Presentation</vt:lpstr>
      <vt:lpstr>Long History of Florida Oil and Gas Production</vt:lpstr>
      <vt:lpstr>Florida Geology</vt:lpstr>
      <vt:lpstr>Wells Typically Drilled through Florida’s Geology</vt:lpstr>
      <vt:lpstr>Stages of Oil and Natural Gas Production</vt:lpstr>
      <vt:lpstr>Well Construction</vt:lpstr>
      <vt:lpstr>PowerPoint Presentation</vt:lpstr>
      <vt:lpstr>Well Stimulation – Hydraulic Fracturing</vt:lpstr>
      <vt:lpstr>Hydraulic Fracturing – Established Technology</vt:lpstr>
      <vt:lpstr>Well Stimulation – Hydraulic Fracturing </vt:lpstr>
      <vt:lpstr>Hydraulic Fracturing Fluid</vt:lpstr>
      <vt:lpstr>Pennsylvania HF Water Usage / Day: 1.9 million gallons</vt:lpstr>
      <vt:lpstr>EPA Permitted Injection Area</vt:lpstr>
      <vt:lpstr>PowerPoint Presentation</vt:lpstr>
      <vt:lpstr>Hydraulic Fracturing Success</vt:lpstr>
      <vt:lpstr>PowerPoint Presentation</vt:lpstr>
      <vt:lpstr>PowerPoint Presentation</vt:lpstr>
      <vt:lpstr>Other Stimulation Techniques: Aciditation</vt:lpstr>
      <vt:lpstr>Other Stimulation Techniques: Matrix Aciditation</vt:lpstr>
      <vt:lpstr>Benefits: More Domestic Oil and Gas Production has led to Lower Energy Prices</vt:lpstr>
      <vt:lpstr>Benefits: Smaller Footprint for Access to Oil and Gas</vt:lpstr>
      <vt:lpstr>Benefits: U.S. Leads the World in CO2 Reductions</vt:lpstr>
      <vt:lpstr>Questions</vt:lpstr>
      <vt:lpstr>PowerPoint Presentation</vt:lpstr>
      <vt:lpstr>PowerPoint Presentation</vt:lpstr>
      <vt:lpstr>PowerPoint Presentation</vt:lpstr>
      <vt:lpstr>Energy Consumption Grows with Economies/Populations</vt:lpstr>
    </vt:vector>
  </TitlesOfParts>
  <Company>API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Hamilton</dc:creator>
  <cp:lastModifiedBy>Eric Hamilton</cp:lastModifiedBy>
  <cp:revision>121</cp:revision>
  <dcterms:created xsi:type="dcterms:W3CDTF">2015-06-09T15:32:37Z</dcterms:created>
  <dcterms:modified xsi:type="dcterms:W3CDTF">2016-06-06T19:24:38Z</dcterms:modified>
</cp:coreProperties>
</file>