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72" r:id="rId2"/>
  </p:sldMasterIdLst>
  <p:notesMasterIdLst>
    <p:notesMasterId r:id="rId49"/>
  </p:notesMasterIdLst>
  <p:sldIdLst>
    <p:sldId id="6991" r:id="rId3"/>
    <p:sldId id="6978" r:id="rId4"/>
    <p:sldId id="6454" r:id="rId5"/>
    <p:sldId id="6672" r:id="rId6"/>
    <p:sldId id="6674" r:id="rId7"/>
    <p:sldId id="6673" r:id="rId8"/>
    <p:sldId id="6664" r:id="rId9"/>
    <p:sldId id="6660" r:id="rId10"/>
    <p:sldId id="6810" r:id="rId11"/>
    <p:sldId id="7046" r:id="rId12"/>
    <p:sldId id="7064" r:id="rId13"/>
    <p:sldId id="7051" r:id="rId14"/>
    <p:sldId id="7032" r:id="rId15"/>
    <p:sldId id="7012" r:id="rId16"/>
    <p:sldId id="6878" r:id="rId17"/>
    <p:sldId id="6929" r:id="rId18"/>
    <p:sldId id="7013" r:id="rId19"/>
    <p:sldId id="6628" r:id="rId20"/>
    <p:sldId id="6975" r:id="rId21"/>
    <p:sldId id="7015" r:id="rId22"/>
    <p:sldId id="7065" r:id="rId23"/>
    <p:sldId id="6936" r:id="rId24"/>
    <p:sldId id="7066" r:id="rId25"/>
    <p:sldId id="7060" r:id="rId26"/>
    <p:sldId id="6984" r:id="rId27"/>
    <p:sldId id="7044" r:id="rId28"/>
    <p:sldId id="7067" r:id="rId29"/>
    <p:sldId id="6614" r:id="rId30"/>
    <p:sldId id="7055" r:id="rId31"/>
    <p:sldId id="7068" r:id="rId32"/>
    <p:sldId id="407" r:id="rId33"/>
    <p:sldId id="7047" r:id="rId34"/>
    <p:sldId id="6505" r:id="rId35"/>
    <p:sldId id="6840" r:id="rId36"/>
    <p:sldId id="7027" r:id="rId37"/>
    <p:sldId id="7069" r:id="rId38"/>
    <p:sldId id="7063" r:id="rId39"/>
    <p:sldId id="6922" r:id="rId40"/>
    <p:sldId id="6839" r:id="rId41"/>
    <p:sldId id="7037" r:id="rId42"/>
    <p:sldId id="6689" r:id="rId43"/>
    <p:sldId id="6902" r:id="rId44"/>
    <p:sldId id="7043" r:id="rId45"/>
    <p:sldId id="6911" r:id="rId46"/>
    <p:sldId id="309" r:id="rId47"/>
    <p:sldId id="6937" r:id="rId48"/>
  </p:sldIdLst>
  <p:sldSz cx="12192000" cy="6858000"/>
  <p:notesSz cx="6858000" cy="9144000"/>
  <p:embeddedFontLst>
    <p:embeddedFont>
      <p:font typeface="Poppins" pitchFamily="2" charset="77"/>
      <p:regular r:id="rId50"/>
    </p:embeddedFont>
    <p:embeddedFont>
      <p:font typeface="Poppins Medium" pitchFamily="2" charset="77"/>
      <p:regular r:id="rId51"/>
      <p:italic r:id="rId52"/>
    </p:embeddedFont>
    <p:embeddedFont>
      <p:font typeface="Poppins SemiBold" pitchFamily="2" charset="77"/>
      <p:regular r:id="rId53"/>
      <p:bold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3" clrIdx="0"/>
  <p:cmAuthor id="2" name="chris pedersen" initials="cp" lastIdx="4" clrIdx="1">
    <p:extLst>
      <p:ext uri="{19B8F6BF-5375-455C-9EA6-DF929625EA0E}">
        <p15:presenceInfo xmlns:p15="http://schemas.microsoft.com/office/powerpoint/2012/main" userId="90110d1edd3d6e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6BBD8"/>
    <a:srgbClr val="F14E75"/>
    <a:srgbClr val="F22984"/>
    <a:srgbClr val="F24D0F"/>
    <a:srgbClr val="F24B42"/>
    <a:srgbClr val="F32F53"/>
    <a:srgbClr val="80AFFF"/>
    <a:srgbClr val="F061D2"/>
    <a:srgbClr val="DB67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295" autoAdjust="0"/>
    <p:restoredTop sz="88926" autoAdjust="0"/>
  </p:normalViewPr>
  <p:slideViewPr>
    <p:cSldViewPr snapToGrid="0" snapToObjects="1">
      <p:cViewPr varScale="1">
        <p:scale>
          <a:sx n="158" d="100"/>
          <a:sy n="158" d="100"/>
        </p:scale>
        <p:origin x="208" y="8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80" d="100"/>
        <a:sy n="180" d="100"/>
      </p:scale>
      <p:origin x="0" y="0"/>
    </p:cViewPr>
  </p:sorterViewPr>
  <p:notesViewPr>
    <p:cSldViewPr snapToGrid="0" snapToObjects="1">
      <p:cViewPr varScale="1">
        <p:scale>
          <a:sx n="88" d="100"/>
          <a:sy n="88" d="100"/>
        </p:scale>
        <p:origin x="351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1.fntdata"/><Relationship Id="rId55"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4.fntdata"/><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oleObject" Target="file:////Users/robertbryce/Dropbox/data03/082226%20US%20nat%20gas%20production,%20in%20Bcfd,%202000%20to%202026%20v1.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robertbryce/Dropbox/data03/070125%20Stat%20Review%20data%20on%20HC%20vs%20W&amp;S%20deployment%20v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robertbryce/Dropbox/My%20Mac%20(MacBook-Pro)/Downloads/global_energy_by_source_2023.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robertbryce/Dropbox/data03/040824%20Natty,%20Oil,%20Coal%20as%20%25%20of%20US%20primary%20energy%20us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robertbryce/Dropbox/data03/100925%20China%20nat%20gas%20prod%20v%20solar,%20wind,%20wind%20etc.%20v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robertbryce/Dropbox/data03/100925%20China%20nat%20gas%20prod%20v%20solar,%20wind,%20wind%20etc.%20v1.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3" Type="http://schemas.openxmlformats.org/officeDocument/2006/relationships/oleObject" Target="file:////Users/robertbryce/Dropbox/data03/022726%20Peak%20power%20demand%20figures%20from%20MISO%20v1.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robertbryce/Dropbox/data03/091923%20Giant%20Five%20Electricity%20Use,%202012-22%20v9.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robertbryce/Dropbox/data03/090625%20EIA%20Top%20US%20States%20By%20Electric%20Generation%20Capacity%20v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obertbryce/Dropbox/data03/040824%20Natty,%20Oil,%20Coal%20as%20%25%20of%20US%20primary%20energy%20us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obertbryce/Dropbox/data03/090625%20EIA%20Top%20US%20States%20By%20Electric%20Generation%20Capacity%20v2.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robertbryce/Dropbox/data03/031423%20US%20nat%20gas%20power%20burn%201997-2023%20v2.xls"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Users/robertbryce/Dropbox/data03/062026%20Gas%20turbine%20makers%20vs%20SMR%20cos%20v1.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robertbryce/Dropbox/data03/062026%20Gas%20turbine%20makers%20vs%20SMR%20cos%20v1.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Users/robertbryce/Dropbox/data03/031926%20TTF%20and%20JKM%20pricing%20v1.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spPr>
            <a:solidFill>
              <a:schemeClr val="accent1"/>
            </a:solidFill>
            <a:ln>
              <a:noFill/>
            </a:ln>
            <a:effectLst/>
          </c:spPr>
          <c:cat>
            <c:numRef>
              <c:f>'082226 US nat gas production, i'!$A$2:$A$29</c:f>
              <c:numCache>
                <c:formatCode>General</c:formatCode>
                <c:ptCount val="2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numCache>
            </c:numRef>
          </c:cat>
          <c:val>
            <c:numRef>
              <c:f>'082226 US nat gas production, i'!$B$2:$B$29</c:f>
              <c:numCache>
                <c:formatCode>General</c:formatCode>
                <c:ptCount val="28"/>
                <c:pt idx="0">
                  <c:v>55.3</c:v>
                </c:pt>
                <c:pt idx="1">
                  <c:v>56.4</c:v>
                </c:pt>
                <c:pt idx="2">
                  <c:v>54.5</c:v>
                </c:pt>
                <c:pt idx="3">
                  <c:v>54.7</c:v>
                </c:pt>
                <c:pt idx="4">
                  <c:v>53.3</c:v>
                </c:pt>
                <c:pt idx="5">
                  <c:v>51.9</c:v>
                </c:pt>
                <c:pt idx="6">
                  <c:v>53.2</c:v>
                </c:pt>
                <c:pt idx="7">
                  <c:v>55.3</c:v>
                </c:pt>
                <c:pt idx="8">
                  <c:v>57.7</c:v>
                </c:pt>
                <c:pt idx="9">
                  <c:v>59.3</c:v>
                </c:pt>
                <c:pt idx="10">
                  <c:v>61.3</c:v>
                </c:pt>
                <c:pt idx="11">
                  <c:v>65.8</c:v>
                </c:pt>
                <c:pt idx="12">
                  <c:v>69.099999999999994</c:v>
                </c:pt>
                <c:pt idx="13">
                  <c:v>70</c:v>
                </c:pt>
                <c:pt idx="14">
                  <c:v>75.3</c:v>
                </c:pt>
                <c:pt idx="15">
                  <c:v>78.8</c:v>
                </c:pt>
                <c:pt idx="16">
                  <c:v>77.8</c:v>
                </c:pt>
                <c:pt idx="17">
                  <c:v>80.099999999999994</c:v>
                </c:pt>
                <c:pt idx="18">
                  <c:v>90.4</c:v>
                </c:pt>
                <c:pt idx="19">
                  <c:v>99.9</c:v>
                </c:pt>
                <c:pt idx="20">
                  <c:v>99.8</c:v>
                </c:pt>
                <c:pt idx="21">
                  <c:v>102.3</c:v>
                </c:pt>
                <c:pt idx="22">
                  <c:v>107.7</c:v>
                </c:pt>
                <c:pt idx="23">
                  <c:v>112.4</c:v>
                </c:pt>
                <c:pt idx="24">
                  <c:v>113.1</c:v>
                </c:pt>
                <c:pt idx="25">
                  <c:v>118.5</c:v>
                </c:pt>
                <c:pt idx="26">
                  <c:v>122.5</c:v>
                </c:pt>
                <c:pt idx="27">
                  <c:v>127.8</c:v>
                </c:pt>
              </c:numCache>
            </c:numRef>
          </c:val>
          <c:extLst>
            <c:ext xmlns:c16="http://schemas.microsoft.com/office/drawing/2014/chart" uri="{C3380CC4-5D6E-409C-BE32-E72D297353CC}">
              <c16:uniqueId val="{00000000-6477-3446-885C-DCF02F6D6EB5}"/>
            </c:ext>
          </c:extLst>
        </c:ser>
        <c:dLbls>
          <c:showLegendKey val="0"/>
          <c:showVal val="0"/>
          <c:showCatName val="0"/>
          <c:showSerName val="0"/>
          <c:showPercent val="0"/>
          <c:showBubbleSize val="0"/>
        </c:dLbls>
        <c:axId val="188347967"/>
        <c:axId val="188339007"/>
      </c:areaChart>
      <c:catAx>
        <c:axId val="18834796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188339007"/>
        <c:crosses val="autoZero"/>
        <c:auto val="1"/>
        <c:lblAlgn val="ctr"/>
        <c:lblOffset val="100"/>
        <c:noMultiLvlLbl val="0"/>
      </c:catAx>
      <c:valAx>
        <c:axId val="188339007"/>
        <c:scaling>
          <c:orientation val="minMax"/>
        </c:scaling>
        <c:delete val="1"/>
        <c:axPos val="l"/>
        <c:numFmt formatCode="General" sourceLinked="1"/>
        <c:majorTickMark val="none"/>
        <c:minorTickMark val="none"/>
        <c:tickLblPos val="nextTo"/>
        <c:crossAx val="188347967"/>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423D-4646-B088-669FBC359C0D}"/>
              </c:ext>
            </c:extLst>
          </c:dPt>
          <c:dPt>
            <c:idx val="1"/>
            <c:invertIfNegative val="0"/>
            <c:bubble3D val="0"/>
            <c:spPr>
              <a:solidFill>
                <a:schemeClr val="accent4">
                  <a:lumMod val="50000"/>
                </a:schemeClr>
              </a:solidFill>
              <a:ln>
                <a:noFill/>
              </a:ln>
              <a:effectLst/>
            </c:spPr>
            <c:extLst>
              <c:ext xmlns:c16="http://schemas.microsoft.com/office/drawing/2014/chart" uri="{C3380CC4-5D6E-409C-BE32-E72D297353CC}">
                <c16:uniqueId val="{00000002-423D-4646-B088-669FBC359C0D}"/>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Sheet1!$A$15:$A$16</c:f>
              <c:strCache>
                <c:ptCount val="2"/>
                <c:pt idx="0">
                  <c:v>Hydrocarbons</c:v>
                </c:pt>
                <c:pt idx="1">
                  <c:v>Solar + Wind</c:v>
                </c:pt>
              </c:strCache>
            </c:strRef>
          </c:cat>
          <c:val>
            <c:numRef>
              <c:f>Sheet1!$B$15:$B$16</c:f>
              <c:numCache>
                <c:formatCode>General</c:formatCode>
                <c:ptCount val="2"/>
                <c:pt idx="0">
                  <c:v>518</c:v>
                </c:pt>
                <c:pt idx="1">
                  <c:v>18</c:v>
                </c:pt>
              </c:numCache>
            </c:numRef>
          </c:val>
          <c:extLst>
            <c:ext xmlns:c16="http://schemas.microsoft.com/office/drawing/2014/chart" uri="{C3380CC4-5D6E-409C-BE32-E72D297353CC}">
              <c16:uniqueId val="{00000000-423D-4646-B088-669FBC359C0D}"/>
            </c:ext>
          </c:extLst>
        </c:ser>
        <c:dLbls>
          <c:showLegendKey val="0"/>
          <c:showVal val="0"/>
          <c:showCatName val="0"/>
          <c:showSerName val="0"/>
          <c:showPercent val="0"/>
          <c:showBubbleSize val="0"/>
        </c:dLbls>
        <c:gapWidth val="182"/>
        <c:axId val="1888118831"/>
        <c:axId val="1921122399"/>
      </c:barChart>
      <c:catAx>
        <c:axId val="1888118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1921122399"/>
        <c:crosses val="autoZero"/>
        <c:auto val="1"/>
        <c:lblAlgn val="ctr"/>
        <c:lblOffset val="100"/>
        <c:noMultiLvlLbl val="0"/>
      </c:catAx>
      <c:valAx>
        <c:axId val="1921122399"/>
        <c:scaling>
          <c:orientation val="minMax"/>
        </c:scaling>
        <c:delete val="1"/>
        <c:axPos val="b"/>
        <c:numFmt formatCode="General" sourceLinked="1"/>
        <c:majorTickMark val="none"/>
        <c:minorTickMark val="none"/>
        <c:tickLblPos val="nextTo"/>
        <c:crossAx val="18881188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511113498557639E-2"/>
          <c:y val="2.1630135581777411E-3"/>
          <c:w val="0.46025779559577351"/>
          <c:h val="0.87046427127391957"/>
        </c:manualLayout>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272-DA42-A7E3-22DF7401A233}"/>
              </c:ext>
            </c:extLst>
          </c:dPt>
          <c:dPt>
            <c:idx val="1"/>
            <c:bubble3D val="0"/>
            <c:spPr>
              <a:solidFill>
                <a:schemeClr val="tx1"/>
              </a:solidFill>
              <a:ln w="19050">
                <a:solidFill>
                  <a:schemeClr val="lt1"/>
                </a:solidFill>
              </a:ln>
              <a:effectLst/>
            </c:spPr>
            <c:extLst>
              <c:ext xmlns:c16="http://schemas.microsoft.com/office/drawing/2014/chart" uri="{C3380CC4-5D6E-409C-BE32-E72D297353CC}">
                <c16:uniqueId val="{00000003-1272-DA42-A7E3-22DF7401A233}"/>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1272-DA42-A7E3-22DF7401A233}"/>
              </c:ext>
            </c:extLst>
          </c:dPt>
          <c:dPt>
            <c:idx val="3"/>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7-1272-DA42-A7E3-22DF7401A233}"/>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1272-DA42-A7E3-22DF7401A233}"/>
              </c:ext>
            </c:extLst>
          </c:dPt>
          <c:dPt>
            <c:idx val="5"/>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0B-1272-DA42-A7E3-22DF7401A233}"/>
              </c:ext>
            </c:extLst>
          </c:dPt>
          <c:dLbls>
            <c:dLbl>
              <c:idx val="0"/>
              <c:layout>
                <c:manualLayout>
                  <c:x val="-6.2515247363224988E-2"/>
                  <c:y val="0.253045506058311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72-DA42-A7E3-22DF7401A233}"/>
                </c:ext>
              </c:extLst>
            </c:dLbl>
            <c:dLbl>
              <c:idx val="1"/>
              <c:layout>
                <c:manualLayout>
                  <c:x val="-4.3551332316737391E-2"/>
                  <c:y val="-0.11573246622037055"/>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Poppins Medium" pitchFamily="2" charset="77"/>
                        <a:ea typeface="+mn-ea"/>
                        <a:cs typeface="Poppins Medium" pitchFamily="2" charset="77"/>
                      </a:defRPr>
                    </a:pPr>
                    <a:r>
                      <a:rPr lang="en-US"/>
                      <a:t>27.7%</a:t>
                    </a: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272-DA42-A7E3-22DF7401A233}"/>
                </c:ext>
              </c:extLst>
            </c:dLbl>
            <c:dLbl>
              <c:idx val="2"/>
              <c:layout>
                <c:manualLayout>
                  <c:x val="5.174066915403374E-2"/>
                  <c:y val="-1.66231849846664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72-DA42-A7E3-22DF7401A233}"/>
                </c:ext>
              </c:extLst>
            </c:dLbl>
            <c:dLbl>
              <c:idx val="4"/>
              <c:layout>
                <c:manualLayout>
                  <c:x val="4.7068098089951722E-2"/>
                  <c:y val="6.81349270825988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272-DA42-A7E3-22DF7401A233}"/>
                </c:ext>
              </c:extLst>
            </c:dLbl>
            <c:dLbl>
              <c:idx val="5"/>
              <c:tx>
                <c:rich>
                  <a:bodyPr/>
                  <a:lstStyle/>
                  <a:p>
                    <a:r>
                      <a:rPr lang="en-US">
                        <a:solidFill>
                          <a:schemeClr val="bg1"/>
                        </a:solidFill>
                      </a:rPr>
                      <a:t>5.9%</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272-DA42-A7E3-22DF7401A233}"/>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global_energy_by_source_2023!$A$10:$A$15</c:f>
              <c:strCache>
                <c:ptCount val="6"/>
                <c:pt idx="0">
                  <c:v>Oil</c:v>
                </c:pt>
                <c:pt idx="1">
                  <c:v>Coal</c:v>
                </c:pt>
                <c:pt idx="2">
                  <c:v>Natural gas</c:v>
                </c:pt>
                <c:pt idx="3">
                  <c:v>Hydro</c:v>
                </c:pt>
                <c:pt idx="4">
                  <c:v>Nuclear</c:v>
                </c:pt>
                <c:pt idx="5">
                  <c:v>Renewables</c:v>
                </c:pt>
              </c:strCache>
            </c:strRef>
          </c:cat>
          <c:val>
            <c:numRef>
              <c:f>global_energy_by_source_2023!$B$10:$B$15</c:f>
              <c:numCache>
                <c:formatCode>0.0%</c:formatCode>
                <c:ptCount val="6"/>
                <c:pt idx="0">
                  <c:v>0.33600000000000002</c:v>
                </c:pt>
                <c:pt idx="1">
                  <c:v>0.27900000000000003</c:v>
                </c:pt>
                <c:pt idx="2">
                  <c:v>0.251</c:v>
                </c:pt>
                <c:pt idx="3">
                  <c:v>2.7E-2</c:v>
                </c:pt>
                <c:pt idx="4">
                  <c:v>5.1999999999999998E-2</c:v>
                </c:pt>
                <c:pt idx="5">
                  <c:v>5.5E-2</c:v>
                </c:pt>
              </c:numCache>
            </c:numRef>
          </c:val>
          <c:extLst>
            <c:ext xmlns:c16="http://schemas.microsoft.com/office/drawing/2014/chart" uri="{C3380CC4-5D6E-409C-BE32-E72D297353CC}">
              <c16:uniqueId val="{0000000C-1272-DA42-A7E3-22DF7401A233}"/>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1710807060890118"/>
          <c:y val="0.34045611994880981"/>
          <c:w val="0.19233511392217431"/>
          <c:h val="0.47359573583166509"/>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solidFill>
              <a:latin typeface="Poppins Medium" pitchFamily="2" charset="77"/>
              <a:ea typeface="+mn-ea"/>
              <a:cs typeface="Poppins Medium" pitchFamily="2" charset="77"/>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AC7-CD45-BAA6-8C6356B428CA}"/>
              </c:ext>
            </c:extLst>
          </c:dPt>
          <c:dPt>
            <c:idx val="2"/>
            <c:invertIfNegative val="0"/>
            <c:bubble3D val="0"/>
            <c:spPr>
              <a:solidFill>
                <a:schemeClr val="bg2">
                  <a:lumMod val="25000"/>
                </a:schemeClr>
              </a:solidFill>
              <a:ln>
                <a:noFill/>
              </a:ln>
              <a:effectLst/>
            </c:spPr>
            <c:extLst>
              <c:ext xmlns:c16="http://schemas.microsoft.com/office/drawing/2014/chart" uri="{C3380CC4-5D6E-409C-BE32-E72D297353CC}">
                <c16:uniqueId val="{00000002-8AC7-CD45-BAA6-8C6356B428C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3-8AC7-CD45-BAA6-8C6356B428CA}"/>
              </c:ext>
            </c:extLst>
          </c:dPt>
          <c:dPt>
            <c:idx val="4"/>
            <c:invertIfNegative val="0"/>
            <c:bubble3D val="0"/>
            <c:spPr>
              <a:solidFill>
                <a:schemeClr val="accent4">
                  <a:lumMod val="50000"/>
                </a:schemeClr>
              </a:solidFill>
              <a:ln>
                <a:noFill/>
              </a:ln>
              <a:effectLst/>
            </c:spPr>
            <c:extLst>
              <c:ext xmlns:c16="http://schemas.microsoft.com/office/drawing/2014/chart" uri="{C3380CC4-5D6E-409C-BE32-E72D297353CC}">
                <c16:uniqueId val="{00000004-8AC7-CD45-BAA6-8C6356B428CA}"/>
              </c:ext>
            </c:extLst>
          </c:dPt>
          <c:dPt>
            <c:idx val="5"/>
            <c:invertIfNegative val="0"/>
            <c:bubble3D val="0"/>
            <c:spPr>
              <a:solidFill>
                <a:schemeClr val="accent1">
                  <a:lumMod val="50000"/>
                </a:schemeClr>
              </a:solidFill>
              <a:ln>
                <a:noFill/>
              </a:ln>
              <a:effectLst/>
            </c:spPr>
            <c:extLst>
              <c:ext xmlns:c16="http://schemas.microsoft.com/office/drawing/2014/chart" uri="{C3380CC4-5D6E-409C-BE32-E72D297353CC}">
                <c16:uniqueId val="{00000005-8AC7-CD45-BAA6-8C6356B428CA}"/>
              </c:ext>
            </c:extLst>
          </c:dPt>
          <c:dPt>
            <c:idx val="6"/>
            <c:invertIfNegative val="0"/>
            <c:bubble3D val="0"/>
            <c:spPr>
              <a:solidFill>
                <a:srgbClr val="FF0000"/>
              </a:solidFill>
              <a:ln>
                <a:noFill/>
              </a:ln>
              <a:effectLst/>
            </c:spPr>
            <c:extLst>
              <c:ext xmlns:c16="http://schemas.microsoft.com/office/drawing/2014/chart" uri="{C3380CC4-5D6E-409C-BE32-E72D297353CC}">
                <c16:uniqueId val="{00000006-8AC7-CD45-BAA6-8C6356B428CA}"/>
              </c:ext>
            </c:extLst>
          </c:dPt>
          <c:dLbls>
            <c:dLbl>
              <c:idx val="0"/>
              <c:tx>
                <c:rich>
                  <a:bodyPr/>
                  <a:lstStyle/>
                  <a:p>
                    <a:fld id="{C1941C41-BFA8-4A4F-A8EF-7685BB6C4949}" type="VALUE">
                      <a:rPr lang="en-US">
                        <a:highlight>
                          <a:srgbClr val="FFFF00"/>
                        </a:highlight>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AC7-CD45-BAA6-8C6356B428CA}"/>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'Global data, 2011 to 2024'!$L$42:$L$48</c:f>
              <c:strCache>
                <c:ptCount val="7"/>
                <c:pt idx="0">
                  <c:v>Nat Gas</c:v>
                </c:pt>
                <c:pt idx="1">
                  <c:v>Oil</c:v>
                </c:pt>
                <c:pt idx="2">
                  <c:v>Coal</c:v>
                </c:pt>
                <c:pt idx="3">
                  <c:v>Solar</c:v>
                </c:pt>
                <c:pt idx="4">
                  <c:v>Wind</c:v>
                </c:pt>
                <c:pt idx="5">
                  <c:v>Hydro</c:v>
                </c:pt>
                <c:pt idx="6">
                  <c:v>Nuclear</c:v>
                </c:pt>
              </c:strCache>
            </c:strRef>
          </c:cat>
          <c:val>
            <c:numRef>
              <c:f>'Global data, 2011 to 2024'!$M$42:$M$48</c:f>
              <c:numCache>
                <c:formatCode>General</c:formatCode>
                <c:ptCount val="7"/>
                <c:pt idx="0">
                  <c:v>37</c:v>
                </c:pt>
                <c:pt idx="1">
                  <c:v>26.6</c:v>
                </c:pt>
                <c:pt idx="2">
                  <c:v>14.7</c:v>
                </c:pt>
                <c:pt idx="3">
                  <c:v>10</c:v>
                </c:pt>
                <c:pt idx="4">
                  <c:v>8.6</c:v>
                </c:pt>
                <c:pt idx="5">
                  <c:v>3.8</c:v>
                </c:pt>
                <c:pt idx="6">
                  <c:v>2.2000000000000002</c:v>
                </c:pt>
              </c:numCache>
            </c:numRef>
          </c:val>
          <c:extLst>
            <c:ext xmlns:c16="http://schemas.microsoft.com/office/drawing/2014/chart" uri="{C3380CC4-5D6E-409C-BE32-E72D297353CC}">
              <c16:uniqueId val="{00000000-8AC7-CD45-BAA6-8C6356B428CA}"/>
            </c:ext>
          </c:extLst>
        </c:ser>
        <c:dLbls>
          <c:showLegendKey val="0"/>
          <c:showVal val="0"/>
          <c:showCatName val="0"/>
          <c:showSerName val="0"/>
          <c:showPercent val="0"/>
          <c:showBubbleSize val="0"/>
        </c:dLbls>
        <c:gapWidth val="182"/>
        <c:axId val="1025987087"/>
        <c:axId val="1026460783"/>
      </c:barChart>
      <c:catAx>
        <c:axId val="10259870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1026460783"/>
        <c:crosses val="autoZero"/>
        <c:auto val="1"/>
        <c:lblAlgn val="ctr"/>
        <c:lblOffset val="100"/>
        <c:noMultiLvlLbl val="0"/>
      </c:catAx>
      <c:valAx>
        <c:axId val="1026460783"/>
        <c:scaling>
          <c:orientation val="minMax"/>
        </c:scaling>
        <c:delete val="1"/>
        <c:axPos val="b"/>
        <c:numFmt formatCode="General" sourceLinked="1"/>
        <c:majorTickMark val="none"/>
        <c:minorTickMark val="none"/>
        <c:tickLblPos val="nextTo"/>
        <c:crossAx val="10259870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'China 10-25'!$A$5</c:f>
              <c:strCache>
                <c:ptCount val="1"/>
                <c:pt idx="0">
                  <c:v>Nat gas</c:v>
                </c:pt>
              </c:strCache>
            </c:strRef>
          </c:tx>
          <c:spPr>
            <a:ln w="63500" cap="rnd">
              <a:solidFill>
                <a:schemeClr val="accent1"/>
              </a:solidFill>
              <a:round/>
            </a:ln>
            <a:effectLst/>
          </c:spPr>
          <c:marker>
            <c:symbol val="none"/>
          </c:marker>
          <c:cat>
            <c:numRef>
              <c:f>'China 10-25'!$B$4:$Q$4</c:f>
              <c:numCache>
                <c:formatCode>0</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'China 10-25'!$B$5:$Q$5</c:f>
              <c:numCache>
                <c:formatCode>0.0</c:formatCode>
                <c:ptCount val="16"/>
                <c:pt idx="0">
                  <c:v>3.48</c:v>
                </c:pt>
                <c:pt idx="1">
                  <c:v>3.82</c:v>
                </c:pt>
                <c:pt idx="2">
                  <c:v>4.01</c:v>
                </c:pt>
                <c:pt idx="3">
                  <c:v>4.3899999999999997</c:v>
                </c:pt>
                <c:pt idx="4">
                  <c:v>4.72</c:v>
                </c:pt>
                <c:pt idx="5">
                  <c:v>4.88</c:v>
                </c:pt>
                <c:pt idx="6">
                  <c:v>4.97</c:v>
                </c:pt>
                <c:pt idx="7">
                  <c:v>5.37</c:v>
                </c:pt>
                <c:pt idx="8">
                  <c:v>5.81</c:v>
                </c:pt>
                <c:pt idx="9">
                  <c:v>6.36</c:v>
                </c:pt>
                <c:pt idx="10">
                  <c:v>6.98</c:v>
                </c:pt>
                <c:pt idx="11">
                  <c:v>7.53</c:v>
                </c:pt>
                <c:pt idx="12">
                  <c:v>7.99</c:v>
                </c:pt>
                <c:pt idx="13">
                  <c:v>8.43</c:v>
                </c:pt>
                <c:pt idx="14">
                  <c:v>8.94</c:v>
                </c:pt>
                <c:pt idx="15">
                  <c:v>9.4942799999999998</c:v>
                </c:pt>
              </c:numCache>
            </c:numRef>
          </c:val>
          <c:smooth val="0"/>
          <c:extLst>
            <c:ext xmlns:c16="http://schemas.microsoft.com/office/drawing/2014/chart" uri="{C3380CC4-5D6E-409C-BE32-E72D297353CC}">
              <c16:uniqueId val="{00000000-70BD-0346-AEB3-CB4CC1527F7F}"/>
            </c:ext>
          </c:extLst>
        </c:ser>
        <c:ser>
          <c:idx val="1"/>
          <c:order val="1"/>
          <c:tx>
            <c:strRef>
              <c:f>'China 10-25'!$A$6</c:f>
              <c:strCache>
                <c:ptCount val="1"/>
                <c:pt idx="0">
                  <c:v>Solar</c:v>
                </c:pt>
              </c:strCache>
            </c:strRef>
          </c:tx>
          <c:spPr>
            <a:ln w="63500" cap="rnd">
              <a:solidFill>
                <a:schemeClr val="accent4"/>
              </a:solidFill>
              <a:round/>
            </a:ln>
            <a:effectLst/>
          </c:spPr>
          <c:marker>
            <c:symbol val="none"/>
          </c:marker>
          <c:cat>
            <c:numRef>
              <c:f>'China 10-25'!$B$4:$Q$4</c:f>
              <c:numCache>
                <c:formatCode>0</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'China 10-25'!$B$6:$Q$6</c:f>
              <c:numCache>
                <c:formatCode>0.0</c:formatCode>
                <c:ptCount val="16"/>
                <c:pt idx="0">
                  <c:v>0</c:v>
                </c:pt>
                <c:pt idx="1">
                  <c:v>0.01</c:v>
                </c:pt>
                <c:pt idx="2">
                  <c:v>0.01</c:v>
                </c:pt>
                <c:pt idx="3">
                  <c:v>0.03</c:v>
                </c:pt>
                <c:pt idx="4">
                  <c:v>0.08</c:v>
                </c:pt>
                <c:pt idx="5">
                  <c:v>0.14000000000000001</c:v>
                </c:pt>
                <c:pt idx="6">
                  <c:v>0.24</c:v>
                </c:pt>
                <c:pt idx="7">
                  <c:v>0.42</c:v>
                </c:pt>
                <c:pt idx="8">
                  <c:v>0.64</c:v>
                </c:pt>
                <c:pt idx="9">
                  <c:v>0.81</c:v>
                </c:pt>
                <c:pt idx="10">
                  <c:v>0.94</c:v>
                </c:pt>
                <c:pt idx="11">
                  <c:v>1.18</c:v>
                </c:pt>
                <c:pt idx="12">
                  <c:v>1.54</c:v>
                </c:pt>
                <c:pt idx="13">
                  <c:v>2.1</c:v>
                </c:pt>
                <c:pt idx="14">
                  <c:v>3.02</c:v>
                </c:pt>
                <c:pt idx="15">
                  <c:v>4.2</c:v>
                </c:pt>
              </c:numCache>
            </c:numRef>
          </c:val>
          <c:smooth val="0"/>
          <c:extLst>
            <c:ext xmlns:c16="http://schemas.microsoft.com/office/drawing/2014/chart" uri="{C3380CC4-5D6E-409C-BE32-E72D297353CC}">
              <c16:uniqueId val="{00000001-70BD-0346-AEB3-CB4CC1527F7F}"/>
            </c:ext>
          </c:extLst>
        </c:ser>
        <c:ser>
          <c:idx val="2"/>
          <c:order val="2"/>
          <c:tx>
            <c:strRef>
              <c:f>'China 10-25'!$A$7</c:f>
              <c:strCache>
                <c:ptCount val="1"/>
                <c:pt idx="0">
                  <c:v>Wind</c:v>
                </c:pt>
              </c:strCache>
            </c:strRef>
          </c:tx>
          <c:spPr>
            <a:ln w="63500" cap="rnd">
              <a:solidFill>
                <a:schemeClr val="accent4">
                  <a:lumMod val="50000"/>
                </a:schemeClr>
              </a:solidFill>
              <a:round/>
            </a:ln>
            <a:effectLst/>
          </c:spPr>
          <c:marker>
            <c:symbol val="none"/>
          </c:marker>
          <c:cat>
            <c:numRef>
              <c:f>'China 10-25'!$B$4:$Q$4</c:f>
              <c:numCache>
                <c:formatCode>0</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'China 10-25'!$B$7:$Q$7</c:f>
              <c:numCache>
                <c:formatCode>0.0</c:formatCode>
                <c:ptCount val="16"/>
                <c:pt idx="0">
                  <c:v>0.18</c:v>
                </c:pt>
                <c:pt idx="1">
                  <c:v>0.27</c:v>
                </c:pt>
                <c:pt idx="2">
                  <c:v>0.37</c:v>
                </c:pt>
                <c:pt idx="3">
                  <c:v>0.5</c:v>
                </c:pt>
                <c:pt idx="4">
                  <c:v>0.57999999999999996</c:v>
                </c:pt>
                <c:pt idx="5">
                  <c:v>0.67</c:v>
                </c:pt>
                <c:pt idx="6">
                  <c:v>0.87</c:v>
                </c:pt>
                <c:pt idx="7">
                  <c:v>1.1000000000000001</c:v>
                </c:pt>
                <c:pt idx="8">
                  <c:v>1.32</c:v>
                </c:pt>
                <c:pt idx="9">
                  <c:v>1.46</c:v>
                </c:pt>
                <c:pt idx="10">
                  <c:v>1.68</c:v>
                </c:pt>
                <c:pt idx="11">
                  <c:v>2.36</c:v>
                </c:pt>
                <c:pt idx="12">
                  <c:v>2.75</c:v>
                </c:pt>
                <c:pt idx="13">
                  <c:v>3.19</c:v>
                </c:pt>
                <c:pt idx="14">
                  <c:v>3.59</c:v>
                </c:pt>
                <c:pt idx="15">
                  <c:v>4</c:v>
                </c:pt>
              </c:numCache>
            </c:numRef>
          </c:val>
          <c:smooth val="0"/>
          <c:extLst>
            <c:ext xmlns:c16="http://schemas.microsoft.com/office/drawing/2014/chart" uri="{C3380CC4-5D6E-409C-BE32-E72D297353CC}">
              <c16:uniqueId val="{00000002-70BD-0346-AEB3-CB4CC1527F7F}"/>
            </c:ext>
          </c:extLst>
        </c:ser>
        <c:ser>
          <c:idx val="3"/>
          <c:order val="3"/>
          <c:tx>
            <c:strRef>
              <c:f>'China 10-25'!$A$8</c:f>
              <c:strCache>
                <c:ptCount val="1"/>
                <c:pt idx="0">
                  <c:v>Hydro</c:v>
                </c:pt>
              </c:strCache>
            </c:strRef>
          </c:tx>
          <c:spPr>
            <a:ln w="63500" cap="rnd">
              <a:solidFill>
                <a:schemeClr val="accent1">
                  <a:lumMod val="50000"/>
                </a:schemeClr>
              </a:solidFill>
              <a:round/>
            </a:ln>
            <a:effectLst/>
          </c:spPr>
          <c:marker>
            <c:symbol val="none"/>
          </c:marker>
          <c:cat>
            <c:numRef>
              <c:f>'China 10-25'!$B$4:$Q$4</c:f>
              <c:numCache>
                <c:formatCode>0</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'China 10-25'!$B$8:$Q$8</c:f>
              <c:numCache>
                <c:formatCode>0.0</c:formatCode>
                <c:ptCount val="16"/>
                <c:pt idx="0">
                  <c:v>2.5609793040000004</c:v>
                </c:pt>
                <c:pt idx="1">
                  <c:v>2.4769620000000003</c:v>
                </c:pt>
                <c:pt idx="2">
                  <c:v>3.1060587960000001</c:v>
                </c:pt>
                <c:pt idx="3">
                  <c:v>3.2746041842400007</c:v>
                </c:pt>
                <c:pt idx="4">
                  <c:v>3.8148900120000011</c:v>
                </c:pt>
                <c:pt idx="5">
                  <c:v>4.012255476</c:v>
                </c:pt>
                <c:pt idx="6">
                  <c:v>4.1517629999999999</c:v>
                </c:pt>
                <c:pt idx="7">
                  <c:v>4.1942340000000007</c:v>
                </c:pt>
                <c:pt idx="8">
                  <c:v>4.3159932000000003</c:v>
                </c:pt>
                <c:pt idx="9">
                  <c:v>4.5811368000000003</c:v>
                </c:pt>
                <c:pt idx="10">
                  <c:v>4.7581524000000011</c:v>
                </c:pt>
                <c:pt idx="11">
                  <c:v>4.6800000000000006</c:v>
                </c:pt>
                <c:pt idx="12">
                  <c:v>4.6732392360000006</c:v>
                </c:pt>
                <c:pt idx="13">
                  <c:v>4.4135838000000014</c:v>
                </c:pt>
                <c:pt idx="14">
                  <c:v>4.8753153720000011</c:v>
                </c:pt>
                <c:pt idx="15">
                  <c:v>5</c:v>
                </c:pt>
              </c:numCache>
            </c:numRef>
          </c:val>
          <c:smooth val="0"/>
          <c:extLst>
            <c:ext xmlns:c16="http://schemas.microsoft.com/office/drawing/2014/chart" uri="{C3380CC4-5D6E-409C-BE32-E72D297353CC}">
              <c16:uniqueId val="{00000003-70BD-0346-AEB3-CB4CC1527F7F}"/>
            </c:ext>
          </c:extLst>
        </c:ser>
        <c:ser>
          <c:idx val="4"/>
          <c:order val="4"/>
          <c:tx>
            <c:strRef>
              <c:f>'China 10-25'!$A$9</c:f>
              <c:strCache>
                <c:ptCount val="1"/>
                <c:pt idx="0">
                  <c:v>Nuclear</c:v>
                </c:pt>
              </c:strCache>
            </c:strRef>
          </c:tx>
          <c:spPr>
            <a:ln w="63500" cap="rnd">
              <a:solidFill>
                <a:srgbClr val="FF0000"/>
              </a:solidFill>
              <a:round/>
            </a:ln>
            <a:effectLst/>
          </c:spPr>
          <c:marker>
            <c:symbol val="none"/>
          </c:marker>
          <c:cat>
            <c:numRef>
              <c:f>'China 10-25'!$B$4:$Q$4</c:f>
              <c:numCache>
                <c:formatCode>0</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'China 10-25'!$B$9:$Q$9</c:f>
              <c:numCache>
                <c:formatCode>0.0</c:formatCode>
                <c:ptCount val="16"/>
                <c:pt idx="0">
                  <c:v>0.82</c:v>
                </c:pt>
                <c:pt idx="1">
                  <c:v>0.95</c:v>
                </c:pt>
                <c:pt idx="2">
                  <c:v>1.07</c:v>
                </c:pt>
                <c:pt idx="3">
                  <c:v>1.22</c:v>
                </c:pt>
                <c:pt idx="4">
                  <c:v>1.45</c:v>
                </c:pt>
                <c:pt idx="5">
                  <c:v>1.87</c:v>
                </c:pt>
                <c:pt idx="6">
                  <c:v>2.33</c:v>
                </c:pt>
                <c:pt idx="7">
                  <c:v>2.71</c:v>
                </c:pt>
                <c:pt idx="8">
                  <c:v>3.22</c:v>
                </c:pt>
                <c:pt idx="9">
                  <c:v>3.8</c:v>
                </c:pt>
                <c:pt idx="10">
                  <c:v>3.99</c:v>
                </c:pt>
                <c:pt idx="11">
                  <c:v>4.45</c:v>
                </c:pt>
                <c:pt idx="12">
                  <c:v>4.5999999999999996</c:v>
                </c:pt>
                <c:pt idx="13">
                  <c:v>4.7</c:v>
                </c:pt>
                <c:pt idx="14">
                  <c:v>4.9000000000000004</c:v>
                </c:pt>
                <c:pt idx="15">
                  <c:v>5.3</c:v>
                </c:pt>
              </c:numCache>
            </c:numRef>
          </c:val>
          <c:smooth val="0"/>
          <c:extLst>
            <c:ext xmlns:c16="http://schemas.microsoft.com/office/drawing/2014/chart" uri="{C3380CC4-5D6E-409C-BE32-E72D297353CC}">
              <c16:uniqueId val="{00000004-70BD-0346-AEB3-CB4CC1527F7F}"/>
            </c:ext>
          </c:extLst>
        </c:ser>
        <c:ser>
          <c:idx val="5"/>
          <c:order val="5"/>
          <c:tx>
            <c:strRef>
              <c:f>'China 10-25'!$A$10</c:f>
              <c:strCache>
                <c:ptCount val="1"/>
                <c:pt idx="0">
                  <c:v>Oil</c:v>
                </c:pt>
              </c:strCache>
            </c:strRef>
          </c:tx>
          <c:spPr>
            <a:ln w="63500" cap="rnd">
              <a:solidFill>
                <a:schemeClr val="accent2"/>
              </a:solidFill>
              <a:round/>
            </a:ln>
            <a:effectLst/>
          </c:spPr>
          <c:marker>
            <c:symbol val="none"/>
          </c:marker>
          <c:cat>
            <c:numRef>
              <c:f>'China 10-25'!$B$4:$Q$4</c:f>
              <c:numCache>
                <c:formatCode>0</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'China 10-25'!$B$10:$Q$10</c:f>
              <c:numCache>
                <c:formatCode>0.0</c:formatCode>
                <c:ptCount val="16"/>
                <c:pt idx="0">
                  <c:v>8.5056999999999992</c:v>
                </c:pt>
                <c:pt idx="1">
                  <c:v>8.5015099999999997</c:v>
                </c:pt>
                <c:pt idx="2">
                  <c:v>8.6942500000000003</c:v>
                </c:pt>
                <c:pt idx="3">
                  <c:v>8.7989999999999995</c:v>
                </c:pt>
                <c:pt idx="4">
                  <c:v>8.857660000000001</c:v>
                </c:pt>
                <c:pt idx="5">
                  <c:v>8.9917400000000001</c:v>
                </c:pt>
                <c:pt idx="6">
                  <c:v>8.3674299999999988</c:v>
                </c:pt>
                <c:pt idx="7">
                  <c:v>8.0238499999999995</c:v>
                </c:pt>
                <c:pt idx="8">
                  <c:v>7.9316700000000004</c:v>
                </c:pt>
                <c:pt idx="9">
                  <c:v>8.028039999999999</c:v>
                </c:pt>
                <c:pt idx="10">
                  <c:v>8.1621199999999998</c:v>
                </c:pt>
                <c:pt idx="11">
                  <c:v>8.3339099999999995</c:v>
                </c:pt>
                <c:pt idx="12">
                  <c:v>8.5769299999999991</c:v>
                </c:pt>
                <c:pt idx="13">
                  <c:v>8.7570999999999994</c:v>
                </c:pt>
                <c:pt idx="14">
                  <c:v>8.9205100000000002</c:v>
                </c:pt>
                <c:pt idx="15">
                  <c:v>9</c:v>
                </c:pt>
              </c:numCache>
            </c:numRef>
          </c:val>
          <c:smooth val="0"/>
          <c:extLst>
            <c:ext xmlns:c16="http://schemas.microsoft.com/office/drawing/2014/chart" uri="{C3380CC4-5D6E-409C-BE32-E72D297353CC}">
              <c16:uniqueId val="{00000005-70BD-0346-AEB3-CB4CC1527F7F}"/>
            </c:ext>
          </c:extLst>
        </c:ser>
        <c:dLbls>
          <c:showLegendKey val="0"/>
          <c:showVal val="0"/>
          <c:showCatName val="0"/>
          <c:showSerName val="0"/>
          <c:showPercent val="0"/>
          <c:showBubbleSize val="0"/>
        </c:dLbls>
        <c:smooth val="0"/>
        <c:axId val="652944576"/>
        <c:axId val="652354832"/>
      </c:lineChart>
      <c:catAx>
        <c:axId val="652944576"/>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Poppins Medium" pitchFamily="2" charset="77"/>
                <a:ea typeface="+mn-ea"/>
                <a:cs typeface="Poppins Medium" pitchFamily="2" charset="77"/>
              </a:defRPr>
            </a:pPr>
            <a:endParaRPr lang="en-US"/>
          </a:p>
        </c:txPr>
        <c:crossAx val="652354832"/>
        <c:crosses val="autoZero"/>
        <c:auto val="1"/>
        <c:lblAlgn val="ctr"/>
        <c:lblOffset val="100"/>
        <c:noMultiLvlLbl val="0"/>
      </c:catAx>
      <c:valAx>
        <c:axId val="652354832"/>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652944576"/>
        <c:crosses val="autoZero"/>
        <c:crossBetween val="between"/>
        <c:majorUnit val="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'China w. Coal, 10-24'!$A$6</c:f>
              <c:strCache>
                <c:ptCount val="1"/>
                <c:pt idx="0">
                  <c:v>Coal</c:v>
                </c:pt>
              </c:strCache>
            </c:strRef>
          </c:tx>
          <c:spPr>
            <a:ln w="63500" cap="rnd">
              <a:solidFill>
                <a:schemeClr val="tx1"/>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10-24'!$B$6:$P$6</c:f>
              <c:numCache>
                <c:formatCode>0.0</c:formatCode>
                <c:ptCount val="15"/>
                <c:pt idx="0">
                  <c:v>69.722099304199219</c:v>
                </c:pt>
                <c:pt idx="1">
                  <c:v>77.5262451171875</c:v>
                </c:pt>
                <c:pt idx="2">
                  <c:v>78.441490173339844</c:v>
                </c:pt>
                <c:pt idx="3">
                  <c:v>79.322891235351562</c:v>
                </c:pt>
                <c:pt idx="4">
                  <c:v>78.050743103027344</c:v>
                </c:pt>
                <c:pt idx="5">
                  <c:v>76.586250305175781</c:v>
                </c:pt>
                <c:pt idx="6">
                  <c:v>70.816436767578125</c:v>
                </c:pt>
                <c:pt idx="7">
                  <c:v>73.173995971679688</c:v>
                </c:pt>
                <c:pt idx="8">
                  <c:v>76.870620727539062</c:v>
                </c:pt>
                <c:pt idx="9">
                  <c:v>79.7559814453125</c:v>
                </c:pt>
                <c:pt idx="10">
                  <c:v>80.513771057128906</c:v>
                </c:pt>
                <c:pt idx="11">
                  <c:v>83.440711975097656</c:v>
                </c:pt>
                <c:pt idx="12">
                  <c:v>91.316276550292969</c:v>
                </c:pt>
                <c:pt idx="13">
                  <c:v>93.361747741699219</c:v>
                </c:pt>
                <c:pt idx="14">
                  <c:v>94.482086181640625</c:v>
                </c:pt>
              </c:numCache>
            </c:numRef>
          </c:val>
          <c:smooth val="0"/>
          <c:extLst>
            <c:ext xmlns:c16="http://schemas.microsoft.com/office/drawing/2014/chart" uri="{C3380CC4-5D6E-409C-BE32-E72D297353CC}">
              <c16:uniqueId val="{00000000-649B-8641-B7E7-7EE5081A2274}"/>
            </c:ext>
          </c:extLst>
        </c:ser>
        <c:ser>
          <c:idx val="1"/>
          <c:order val="1"/>
          <c:tx>
            <c:strRef>
              <c:f>'China w. Coal, 10-24'!$A$7</c:f>
              <c:strCache>
                <c:ptCount val="1"/>
                <c:pt idx="0">
                  <c:v>Nat gas</c:v>
                </c:pt>
              </c:strCache>
            </c:strRef>
          </c:tx>
          <c:spPr>
            <a:ln w="28575" cap="rnd">
              <a:solidFill>
                <a:schemeClr val="accent1"/>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10-24'!$B$7:$P$7</c:f>
              <c:numCache>
                <c:formatCode>0.0</c:formatCode>
                <c:ptCount val="15"/>
                <c:pt idx="0">
                  <c:v>3.48</c:v>
                </c:pt>
                <c:pt idx="1">
                  <c:v>3.82</c:v>
                </c:pt>
                <c:pt idx="2">
                  <c:v>4.01</c:v>
                </c:pt>
                <c:pt idx="3">
                  <c:v>4.3899999999999997</c:v>
                </c:pt>
                <c:pt idx="4">
                  <c:v>4.72</c:v>
                </c:pt>
                <c:pt idx="5">
                  <c:v>4.88</c:v>
                </c:pt>
                <c:pt idx="6">
                  <c:v>4.97</c:v>
                </c:pt>
                <c:pt idx="7">
                  <c:v>5.37</c:v>
                </c:pt>
                <c:pt idx="8">
                  <c:v>5.81</c:v>
                </c:pt>
                <c:pt idx="9">
                  <c:v>6.36</c:v>
                </c:pt>
                <c:pt idx="10">
                  <c:v>6.98</c:v>
                </c:pt>
                <c:pt idx="11">
                  <c:v>7.53</c:v>
                </c:pt>
                <c:pt idx="12">
                  <c:v>7.99</c:v>
                </c:pt>
                <c:pt idx="13">
                  <c:v>8.43</c:v>
                </c:pt>
                <c:pt idx="14">
                  <c:v>8.94</c:v>
                </c:pt>
              </c:numCache>
            </c:numRef>
          </c:val>
          <c:smooth val="0"/>
          <c:extLst>
            <c:ext xmlns:c16="http://schemas.microsoft.com/office/drawing/2014/chart" uri="{C3380CC4-5D6E-409C-BE32-E72D297353CC}">
              <c16:uniqueId val="{00000001-649B-8641-B7E7-7EE5081A2274}"/>
            </c:ext>
          </c:extLst>
        </c:ser>
        <c:ser>
          <c:idx val="2"/>
          <c:order val="2"/>
          <c:tx>
            <c:strRef>
              <c:f>'China w. Coal, 10-24'!$A$8</c:f>
              <c:strCache>
                <c:ptCount val="1"/>
                <c:pt idx="0">
                  <c:v>Solar</c:v>
                </c:pt>
              </c:strCache>
            </c:strRef>
          </c:tx>
          <c:spPr>
            <a:ln w="28575" cap="rnd">
              <a:solidFill>
                <a:schemeClr val="accent3"/>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10-24'!$B$8:$P$8</c:f>
              <c:numCache>
                <c:formatCode>0.0</c:formatCode>
                <c:ptCount val="15"/>
                <c:pt idx="0">
                  <c:v>0</c:v>
                </c:pt>
                <c:pt idx="1">
                  <c:v>0.01</c:v>
                </c:pt>
                <c:pt idx="2">
                  <c:v>0.01</c:v>
                </c:pt>
                <c:pt idx="3">
                  <c:v>0.03</c:v>
                </c:pt>
                <c:pt idx="4">
                  <c:v>0.08</c:v>
                </c:pt>
                <c:pt idx="5">
                  <c:v>0.14000000000000001</c:v>
                </c:pt>
                <c:pt idx="6">
                  <c:v>0.24</c:v>
                </c:pt>
                <c:pt idx="7">
                  <c:v>0.42</c:v>
                </c:pt>
                <c:pt idx="8">
                  <c:v>0.64</c:v>
                </c:pt>
                <c:pt idx="9">
                  <c:v>0.81</c:v>
                </c:pt>
                <c:pt idx="10">
                  <c:v>0.94</c:v>
                </c:pt>
                <c:pt idx="11">
                  <c:v>1.18</c:v>
                </c:pt>
                <c:pt idx="12">
                  <c:v>1.54</c:v>
                </c:pt>
                <c:pt idx="13">
                  <c:v>2.1</c:v>
                </c:pt>
                <c:pt idx="14">
                  <c:v>3.02</c:v>
                </c:pt>
              </c:numCache>
            </c:numRef>
          </c:val>
          <c:smooth val="0"/>
          <c:extLst>
            <c:ext xmlns:c16="http://schemas.microsoft.com/office/drawing/2014/chart" uri="{C3380CC4-5D6E-409C-BE32-E72D297353CC}">
              <c16:uniqueId val="{00000002-649B-8641-B7E7-7EE5081A2274}"/>
            </c:ext>
          </c:extLst>
        </c:ser>
        <c:ser>
          <c:idx val="3"/>
          <c:order val="3"/>
          <c:tx>
            <c:strRef>
              <c:f>'China w. Coal, 10-24'!$A$9</c:f>
              <c:strCache>
                <c:ptCount val="1"/>
                <c:pt idx="0">
                  <c:v>Wind</c:v>
                </c:pt>
              </c:strCache>
            </c:strRef>
          </c:tx>
          <c:spPr>
            <a:ln w="28575" cap="rnd">
              <a:solidFill>
                <a:schemeClr val="accent4"/>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10-24'!$B$9:$P$9</c:f>
              <c:numCache>
                <c:formatCode>0.0</c:formatCode>
                <c:ptCount val="15"/>
                <c:pt idx="0">
                  <c:v>0.18</c:v>
                </c:pt>
                <c:pt idx="1">
                  <c:v>0.27</c:v>
                </c:pt>
                <c:pt idx="2">
                  <c:v>0.37</c:v>
                </c:pt>
                <c:pt idx="3">
                  <c:v>0.5</c:v>
                </c:pt>
                <c:pt idx="4">
                  <c:v>0.57999999999999996</c:v>
                </c:pt>
                <c:pt idx="5">
                  <c:v>0.67</c:v>
                </c:pt>
                <c:pt idx="6">
                  <c:v>0.87</c:v>
                </c:pt>
                <c:pt idx="7">
                  <c:v>1.1000000000000001</c:v>
                </c:pt>
                <c:pt idx="8">
                  <c:v>1.32</c:v>
                </c:pt>
                <c:pt idx="9">
                  <c:v>1.46</c:v>
                </c:pt>
                <c:pt idx="10">
                  <c:v>1.68</c:v>
                </c:pt>
                <c:pt idx="11">
                  <c:v>2.36</c:v>
                </c:pt>
                <c:pt idx="12">
                  <c:v>2.75</c:v>
                </c:pt>
                <c:pt idx="13">
                  <c:v>3.19</c:v>
                </c:pt>
                <c:pt idx="14">
                  <c:v>3.59</c:v>
                </c:pt>
              </c:numCache>
            </c:numRef>
          </c:val>
          <c:smooth val="0"/>
          <c:extLst>
            <c:ext xmlns:c16="http://schemas.microsoft.com/office/drawing/2014/chart" uri="{C3380CC4-5D6E-409C-BE32-E72D297353CC}">
              <c16:uniqueId val="{00000003-649B-8641-B7E7-7EE5081A2274}"/>
            </c:ext>
          </c:extLst>
        </c:ser>
        <c:ser>
          <c:idx val="4"/>
          <c:order val="4"/>
          <c:tx>
            <c:strRef>
              <c:f>'China w. Coal, 10-24'!$A$10</c:f>
              <c:strCache>
                <c:ptCount val="1"/>
                <c:pt idx="0">
                  <c:v>Hydro</c:v>
                </c:pt>
              </c:strCache>
            </c:strRef>
          </c:tx>
          <c:spPr>
            <a:ln w="28575" cap="rnd">
              <a:solidFill>
                <a:srgbClr val="FF0000"/>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10-24'!$B$10:$P$10</c:f>
              <c:numCache>
                <c:formatCode>0.0</c:formatCode>
                <c:ptCount val="15"/>
                <c:pt idx="0">
                  <c:v>2.5609793040000004</c:v>
                </c:pt>
                <c:pt idx="1">
                  <c:v>2.4769620000000003</c:v>
                </c:pt>
                <c:pt idx="2">
                  <c:v>3.1060587960000001</c:v>
                </c:pt>
                <c:pt idx="3">
                  <c:v>3.2746041842400007</c:v>
                </c:pt>
                <c:pt idx="4">
                  <c:v>3.8148900120000011</c:v>
                </c:pt>
                <c:pt idx="5">
                  <c:v>4.012255476</c:v>
                </c:pt>
                <c:pt idx="6">
                  <c:v>4.1517629999999999</c:v>
                </c:pt>
                <c:pt idx="7">
                  <c:v>4.1942340000000007</c:v>
                </c:pt>
                <c:pt idx="8">
                  <c:v>4.3159932000000003</c:v>
                </c:pt>
                <c:pt idx="9">
                  <c:v>4.5811368000000003</c:v>
                </c:pt>
                <c:pt idx="10">
                  <c:v>4.7581524000000011</c:v>
                </c:pt>
                <c:pt idx="11">
                  <c:v>4.6800000000000006</c:v>
                </c:pt>
                <c:pt idx="12">
                  <c:v>4.6732392360000006</c:v>
                </c:pt>
                <c:pt idx="13">
                  <c:v>4.4135838000000014</c:v>
                </c:pt>
                <c:pt idx="14">
                  <c:v>4.8753153720000011</c:v>
                </c:pt>
              </c:numCache>
            </c:numRef>
          </c:val>
          <c:smooth val="0"/>
          <c:extLst>
            <c:ext xmlns:c16="http://schemas.microsoft.com/office/drawing/2014/chart" uri="{C3380CC4-5D6E-409C-BE32-E72D297353CC}">
              <c16:uniqueId val="{00000004-649B-8641-B7E7-7EE5081A2274}"/>
            </c:ext>
          </c:extLst>
        </c:ser>
        <c:ser>
          <c:idx val="5"/>
          <c:order val="5"/>
          <c:tx>
            <c:strRef>
              <c:f>'China w. Coal, 10-24'!$A$11</c:f>
              <c:strCache>
                <c:ptCount val="1"/>
                <c:pt idx="0">
                  <c:v>Nuclear</c:v>
                </c:pt>
              </c:strCache>
            </c:strRef>
          </c:tx>
          <c:spPr>
            <a:ln w="28575" cap="rnd">
              <a:solidFill>
                <a:schemeClr val="accent4">
                  <a:lumMod val="50000"/>
                </a:schemeClr>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10-24'!$B$11:$P$11</c:f>
              <c:numCache>
                <c:formatCode>0.0</c:formatCode>
                <c:ptCount val="15"/>
                <c:pt idx="0">
                  <c:v>0.82</c:v>
                </c:pt>
                <c:pt idx="1">
                  <c:v>0.95</c:v>
                </c:pt>
                <c:pt idx="2">
                  <c:v>1.07</c:v>
                </c:pt>
                <c:pt idx="3">
                  <c:v>1.22</c:v>
                </c:pt>
                <c:pt idx="4">
                  <c:v>1.45</c:v>
                </c:pt>
                <c:pt idx="5">
                  <c:v>1.87</c:v>
                </c:pt>
                <c:pt idx="6">
                  <c:v>2.33</c:v>
                </c:pt>
                <c:pt idx="7">
                  <c:v>2.71</c:v>
                </c:pt>
                <c:pt idx="8">
                  <c:v>3.22</c:v>
                </c:pt>
                <c:pt idx="9">
                  <c:v>3.8</c:v>
                </c:pt>
                <c:pt idx="10">
                  <c:v>3.99</c:v>
                </c:pt>
                <c:pt idx="11">
                  <c:v>4.45</c:v>
                </c:pt>
                <c:pt idx="12">
                  <c:v>4.5999999999999996</c:v>
                </c:pt>
                <c:pt idx="13">
                  <c:v>4.7</c:v>
                </c:pt>
                <c:pt idx="14">
                  <c:v>4.9000000000000004</c:v>
                </c:pt>
              </c:numCache>
            </c:numRef>
          </c:val>
          <c:smooth val="0"/>
          <c:extLst>
            <c:ext xmlns:c16="http://schemas.microsoft.com/office/drawing/2014/chart" uri="{C3380CC4-5D6E-409C-BE32-E72D297353CC}">
              <c16:uniqueId val="{00000005-649B-8641-B7E7-7EE5081A2274}"/>
            </c:ext>
          </c:extLst>
        </c:ser>
        <c:ser>
          <c:idx val="6"/>
          <c:order val="6"/>
          <c:tx>
            <c:strRef>
              <c:f>'China w. Coal, 10-24'!$A$12</c:f>
              <c:strCache>
                <c:ptCount val="1"/>
                <c:pt idx="0">
                  <c:v>Oil</c:v>
                </c:pt>
              </c:strCache>
            </c:strRef>
          </c:tx>
          <c:spPr>
            <a:ln w="28575" cap="rnd">
              <a:solidFill>
                <a:schemeClr val="accent2"/>
              </a:solidFill>
              <a:round/>
            </a:ln>
            <a:effectLst/>
          </c:spPr>
          <c:marker>
            <c:symbol val="none"/>
          </c:marker>
          <c:cat>
            <c:numRef>
              <c:f>'China w. Coal, 10-24'!$B$5:$P$5</c:f>
              <c:numCache>
                <c:formatCode>0</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'China w. Coal, 10-24'!$B$12:$P$12</c:f>
              <c:numCache>
                <c:formatCode>0.0</c:formatCode>
                <c:ptCount val="15"/>
                <c:pt idx="0">
                  <c:v>8.5056999999999992</c:v>
                </c:pt>
                <c:pt idx="1">
                  <c:v>8.5015099999999997</c:v>
                </c:pt>
                <c:pt idx="2">
                  <c:v>8.6942500000000003</c:v>
                </c:pt>
                <c:pt idx="3">
                  <c:v>8.7989999999999995</c:v>
                </c:pt>
                <c:pt idx="4">
                  <c:v>8.857660000000001</c:v>
                </c:pt>
                <c:pt idx="5">
                  <c:v>8.9917400000000001</c:v>
                </c:pt>
                <c:pt idx="6">
                  <c:v>8.3674299999999988</c:v>
                </c:pt>
                <c:pt idx="7">
                  <c:v>8.0238499999999995</c:v>
                </c:pt>
                <c:pt idx="8">
                  <c:v>7.9316700000000004</c:v>
                </c:pt>
                <c:pt idx="9">
                  <c:v>8.028039999999999</c:v>
                </c:pt>
                <c:pt idx="10">
                  <c:v>8.1621199999999998</c:v>
                </c:pt>
                <c:pt idx="11">
                  <c:v>8.3339099999999995</c:v>
                </c:pt>
                <c:pt idx="12">
                  <c:v>8.5769299999999991</c:v>
                </c:pt>
                <c:pt idx="13">
                  <c:v>8.7570999999999994</c:v>
                </c:pt>
                <c:pt idx="14">
                  <c:v>8.9205100000000002</c:v>
                </c:pt>
              </c:numCache>
            </c:numRef>
          </c:val>
          <c:smooth val="0"/>
          <c:extLst>
            <c:ext xmlns:c16="http://schemas.microsoft.com/office/drawing/2014/chart" uri="{C3380CC4-5D6E-409C-BE32-E72D297353CC}">
              <c16:uniqueId val="{00000006-649B-8641-B7E7-7EE5081A2274}"/>
            </c:ext>
          </c:extLst>
        </c:ser>
        <c:dLbls>
          <c:showLegendKey val="0"/>
          <c:showVal val="0"/>
          <c:showCatName val="0"/>
          <c:showSerName val="0"/>
          <c:showPercent val="0"/>
          <c:showBubbleSize val="0"/>
        </c:dLbls>
        <c:smooth val="0"/>
        <c:axId val="1334703679"/>
        <c:axId val="1334700543"/>
      </c:lineChart>
      <c:catAx>
        <c:axId val="1334703679"/>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Poppins Medium" pitchFamily="2" charset="77"/>
                <a:ea typeface="+mn-ea"/>
                <a:cs typeface="Poppins Medium" pitchFamily="2" charset="77"/>
              </a:defRPr>
            </a:pPr>
            <a:endParaRPr lang="en-US"/>
          </a:p>
        </c:txPr>
        <c:crossAx val="1334700543"/>
        <c:crosses val="autoZero"/>
        <c:auto val="1"/>
        <c:lblAlgn val="ctr"/>
        <c:lblOffset val="100"/>
        <c:noMultiLvlLbl val="0"/>
      </c:catAx>
      <c:valAx>
        <c:axId val="1334700543"/>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Poppins Medium" pitchFamily="2" charset="77"/>
                <a:ea typeface="+mn-ea"/>
                <a:cs typeface="Poppins Medium" pitchFamily="2" charset="77"/>
              </a:defRPr>
            </a:pPr>
            <a:endParaRPr lang="en-US"/>
          </a:p>
        </c:txPr>
        <c:crossAx val="1334703679"/>
        <c:crosses val="autoZero"/>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Meta Hyperion</c:v>
                </c:pt>
                <c:pt idx="1">
                  <c:v>OpenAI Stargate</c:v>
                </c:pt>
                <c:pt idx="2">
                  <c:v>Lg. Industrial</c:v>
                </c:pt>
                <c:pt idx="3">
                  <c:v>Med. Commercial</c:v>
                </c:pt>
                <c:pt idx="4">
                  <c:v>Sm. Commercial</c:v>
                </c:pt>
                <c:pt idx="5">
                  <c:v>Residential</c:v>
                </c:pt>
              </c:strCache>
            </c:strRef>
          </c:cat>
          <c:val>
            <c:numRef>
              <c:f>Sheet1!$B$3:$B$8</c:f>
              <c:numCache>
                <c:formatCode>#,##0</c:formatCode>
                <c:ptCount val="6"/>
                <c:pt idx="0">
                  <c:v>5000000</c:v>
                </c:pt>
                <c:pt idx="1">
                  <c:v>1200000</c:v>
                </c:pt>
                <c:pt idx="2">
                  <c:v>100000</c:v>
                </c:pt>
                <c:pt idx="3">
                  <c:v>2000</c:v>
                </c:pt>
                <c:pt idx="4" formatCode="General">
                  <c:v>200</c:v>
                </c:pt>
                <c:pt idx="5" formatCode="General">
                  <c:v>2</c:v>
                </c:pt>
              </c:numCache>
            </c:numRef>
          </c:val>
          <c:extLst>
            <c:ext xmlns:c16="http://schemas.microsoft.com/office/drawing/2014/chart" uri="{C3380CC4-5D6E-409C-BE32-E72D297353CC}">
              <c16:uniqueId val="{00000000-2B75-0545-A3FD-9E2B7B6C7520}"/>
            </c:ext>
          </c:extLst>
        </c:ser>
        <c:dLbls>
          <c:showLegendKey val="0"/>
          <c:showVal val="0"/>
          <c:showCatName val="0"/>
          <c:showSerName val="0"/>
          <c:showPercent val="0"/>
          <c:showBubbleSize val="0"/>
        </c:dLbls>
        <c:gapWidth val="182"/>
        <c:axId val="1189065487"/>
        <c:axId val="1188828671"/>
      </c:barChart>
      <c:catAx>
        <c:axId val="11890654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1188828671"/>
        <c:crosses val="autoZero"/>
        <c:auto val="1"/>
        <c:lblAlgn val="ctr"/>
        <c:lblOffset val="100"/>
        <c:noMultiLvlLbl val="0"/>
      </c:catAx>
      <c:valAx>
        <c:axId val="1188828671"/>
        <c:scaling>
          <c:orientation val="minMax"/>
        </c:scaling>
        <c:delete val="1"/>
        <c:axPos val="b"/>
        <c:numFmt formatCode="#,##0" sourceLinked="1"/>
        <c:majorTickMark val="none"/>
        <c:minorTickMark val="none"/>
        <c:tickLblPos val="nextTo"/>
        <c:crossAx val="11890654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030A0"/>
            </a:solidFill>
            <a:ln>
              <a:noFill/>
            </a:ln>
            <a:effectLst/>
          </c:spPr>
          <c:invertIfNegative val="0"/>
          <c:dLbls>
            <c:dLbl>
              <c:idx val="14"/>
              <c:tx>
                <c:rich>
                  <a:bodyPr/>
                  <a:lstStyle/>
                  <a:p>
                    <a:fld id="{CB896BAE-1FD1-1047-B3CC-32EF3A10BF69}" type="VALUE">
                      <a:rPr lang="en-US">
                        <a:highlight>
                          <a:srgbClr val="FFFF00"/>
                        </a:highlight>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6DE-2946-A74D-F4FED86ECEA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Charts!$B$2:$P$2</c:f>
              <c:numCache>
                <c:formatCode>General</c:formatCod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numCache>
            </c:numRef>
          </c:cat>
          <c:val>
            <c:numRef>
              <c:f>Charts!$B$3:$P$3</c:f>
              <c:numCache>
                <c:formatCode>General</c:formatCode>
                <c:ptCount val="15"/>
                <c:pt idx="0">
                  <c:v>2.6</c:v>
                </c:pt>
                <c:pt idx="1">
                  <c:v>3.3</c:v>
                </c:pt>
                <c:pt idx="2">
                  <c:v>3.7</c:v>
                </c:pt>
                <c:pt idx="3">
                  <c:v>4.4000000000000004</c:v>
                </c:pt>
                <c:pt idx="4">
                  <c:v>5.2</c:v>
                </c:pt>
                <c:pt idx="5">
                  <c:v>6.2</c:v>
                </c:pt>
                <c:pt idx="6">
                  <c:v>7.6</c:v>
                </c:pt>
                <c:pt idx="7">
                  <c:v>10.1</c:v>
                </c:pt>
                <c:pt idx="8" formatCode="0.0">
                  <c:v>12.2</c:v>
                </c:pt>
                <c:pt idx="9">
                  <c:v>15.1</c:v>
                </c:pt>
                <c:pt idx="10">
                  <c:v>18.3</c:v>
                </c:pt>
                <c:pt idx="11">
                  <c:v>21.8</c:v>
                </c:pt>
                <c:pt idx="12">
                  <c:v>25.3</c:v>
                </c:pt>
                <c:pt idx="13">
                  <c:v>32.200000000000003</c:v>
                </c:pt>
                <c:pt idx="14">
                  <c:v>43.5</c:v>
                </c:pt>
              </c:numCache>
            </c:numRef>
          </c:val>
          <c:extLst>
            <c:ext xmlns:c16="http://schemas.microsoft.com/office/drawing/2014/chart" uri="{C3380CC4-5D6E-409C-BE32-E72D297353CC}">
              <c16:uniqueId val="{00000000-E6DE-2946-A74D-F4FED86ECEA5}"/>
            </c:ext>
          </c:extLst>
        </c:ser>
        <c:dLbls>
          <c:showLegendKey val="0"/>
          <c:showVal val="0"/>
          <c:showCatName val="0"/>
          <c:showSerName val="0"/>
          <c:showPercent val="0"/>
          <c:showBubbleSize val="0"/>
        </c:dLbls>
        <c:gapWidth val="219"/>
        <c:overlap val="-27"/>
        <c:axId val="2137872511"/>
        <c:axId val="2137875647"/>
      </c:barChart>
      <c:catAx>
        <c:axId val="2137872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2137875647"/>
        <c:crosses val="autoZero"/>
        <c:auto val="1"/>
        <c:lblAlgn val="ctr"/>
        <c:lblOffset val="100"/>
        <c:noMultiLvlLbl val="0"/>
      </c:catAx>
      <c:valAx>
        <c:axId val="2137875647"/>
        <c:scaling>
          <c:orientation val="minMax"/>
        </c:scaling>
        <c:delete val="1"/>
        <c:axPos val="l"/>
        <c:numFmt formatCode="General" sourceLinked="1"/>
        <c:majorTickMark val="none"/>
        <c:minorTickMark val="none"/>
        <c:tickLblPos val="nextTo"/>
        <c:crossAx val="21378725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dLbl>
              <c:idx val="3"/>
              <c:tx>
                <c:rich>
                  <a:bodyPr/>
                  <a:lstStyle/>
                  <a:p>
                    <a:fld id="{BDFE4B86-21E8-BB47-A296-615E086FFD6B}" type="VALUE">
                      <a:rPr lang="en-US">
                        <a:highlight>
                          <a:srgbClr val="FFFF00"/>
                        </a:highlight>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F0C-2849-8DC8-64618D3AD4A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Sheet1!$A$29:$A$33</c:f>
              <c:strCache>
                <c:ptCount val="5"/>
                <c:pt idx="0">
                  <c:v>Texas</c:v>
                </c:pt>
                <c:pt idx="1">
                  <c:v>California</c:v>
                </c:pt>
                <c:pt idx="2">
                  <c:v>Florida</c:v>
                </c:pt>
                <c:pt idx="3">
                  <c:v>Aterio (Oct. 2026) </c:v>
                </c:pt>
                <c:pt idx="4">
                  <c:v>Pennsylvania</c:v>
                </c:pt>
              </c:strCache>
            </c:strRef>
          </c:cat>
          <c:val>
            <c:numRef>
              <c:f>Sheet1!$B$29:$B$33</c:f>
              <c:numCache>
                <c:formatCode>General</c:formatCode>
                <c:ptCount val="5"/>
                <c:pt idx="0">
                  <c:v>187</c:v>
                </c:pt>
                <c:pt idx="1">
                  <c:v>102</c:v>
                </c:pt>
                <c:pt idx="2">
                  <c:v>75</c:v>
                </c:pt>
                <c:pt idx="3">
                  <c:v>79</c:v>
                </c:pt>
                <c:pt idx="4">
                  <c:v>49</c:v>
                </c:pt>
              </c:numCache>
            </c:numRef>
          </c:val>
          <c:extLst>
            <c:ext xmlns:c16="http://schemas.microsoft.com/office/drawing/2014/chart" uri="{C3380CC4-5D6E-409C-BE32-E72D297353CC}">
              <c16:uniqueId val="{00000000-9A55-F14E-B1D4-6E1342F9F633}"/>
            </c:ext>
          </c:extLst>
        </c:ser>
        <c:dLbls>
          <c:showLegendKey val="0"/>
          <c:showVal val="0"/>
          <c:showCatName val="0"/>
          <c:showSerName val="0"/>
          <c:showPercent val="0"/>
          <c:showBubbleSize val="0"/>
        </c:dLbls>
        <c:gapWidth val="182"/>
        <c:axId val="1926817360"/>
        <c:axId val="1722676431"/>
      </c:barChart>
      <c:catAx>
        <c:axId val="1926817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1722676431"/>
        <c:crosses val="autoZero"/>
        <c:auto val="1"/>
        <c:lblAlgn val="ctr"/>
        <c:lblOffset val="100"/>
        <c:noMultiLvlLbl val="0"/>
      </c:catAx>
      <c:valAx>
        <c:axId val="1722676431"/>
        <c:scaling>
          <c:orientation val="minMax"/>
        </c:scaling>
        <c:delete val="1"/>
        <c:axPos val="b"/>
        <c:numFmt formatCode="General" sourceLinked="1"/>
        <c:majorTickMark val="none"/>
        <c:minorTickMark val="none"/>
        <c:tickLblPos val="nextTo"/>
        <c:crossAx val="1926817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800" b="0" i="0" u="none" strike="noStrike" kern="1200" baseline="0">
                        <a:solidFill>
                          <a:schemeClr val="tx1"/>
                        </a:solidFill>
                        <a:highlight>
                          <a:srgbClr val="FFFF00"/>
                        </a:highlight>
                        <a:latin typeface="Poppins Medium" pitchFamily="2" charset="77"/>
                        <a:ea typeface="+mn-ea"/>
                        <a:cs typeface="Poppins Medium" pitchFamily="2" charset="77"/>
                      </a:defRPr>
                    </a:pPr>
                    <a:fld id="{E778C2CF-3270-0646-9EB7-9C371B9980ED}" type="VALUE">
                      <a:rPr lang="en-US" sz="1800" b="0" i="0">
                        <a:latin typeface="Poppins Medium" pitchFamily="2" charset="77"/>
                        <a:cs typeface="Poppins Medium" pitchFamily="2" charset="77"/>
                      </a:rPr>
                      <a:pPr>
                        <a:defRPr sz="1800">
                          <a:solidFill>
                            <a:schemeClr val="tx1"/>
                          </a:solidFill>
                          <a:highlight>
                            <a:srgbClr val="FFFF00"/>
                          </a:highlight>
                          <a:latin typeface="Poppins Medium" pitchFamily="2" charset="77"/>
                          <a:cs typeface="Poppins Medium" pitchFamily="2" charset="77"/>
                        </a:defRPr>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highlight>
                        <a:srgbClr val="FFFF00"/>
                      </a:highlight>
                      <a:latin typeface="Poppins Medium" pitchFamily="2" charset="77"/>
                      <a:ea typeface="+mn-ea"/>
                      <a:cs typeface="Poppins Medium" pitchFamily="2" charset="77"/>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561-C64F-81AF-644188174D7F}"/>
                </c:ext>
              </c:extLst>
            </c:dLbl>
            <c:dLbl>
              <c:idx val="2"/>
              <c:tx>
                <c:rich>
                  <a:bodyPr/>
                  <a:lstStyle/>
                  <a:p>
                    <a:fld id="{1E4E5FAA-CF18-7843-A17F-91987B6CD8D7}" type="VALUE">
                      <a:rPr lang="en-US">
                        <a:highlight>
                          <a:srgbClr val="FFFF00"/>
                        </a:highlight>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588-0E4C-9526-0B6548CD2419}"/>
                </c:ext>
              </c:extLst>
            </c:dLbl>
            <c:dLbl>
              <c:idx val="5"/>
              <c:tx>
                <c:rich>
                  <a:bodyPr rot="0" spcFirstLastPara="1" vertOverflow="ellipsis" vert="horz" wrap="square" lIns="38100" tIns="19050" rIns="38100" bIns="19050" anchor="ctr" anchorCtr="1">
                    <a:spAutoFit/>
                  </a:bodyPr>
                  <a:lstStyle/>
                  <a:p>
                    <a:pPr>
                      <a:defRPr sz="1800" b="0" i="0" u="none" strike="noStrike" kern="1200" baseline="0">
                        <a:solidFill>
                          <a:schemeClr val="tx1"/>
                        </a:solidFill>
                        <a:highlight>
                          <a:srgbClr val="FFFF00"/>
                        </a:highlight>
                        <a:latin typeface="Poppins Medium" pitchFamily="2" charset="77"/>
                        <a:ea typeface="+mn-ea"/>
                        <a:cs typeface="Poppins Medium" pitchFamily="2" charset="77"/>
                      </a:defRPr>
                    </a:pPr>
                    <a:fld id="{C7CAE31C-1117-AE43-B6BF-12A55B22A6DE}" type="VALUE">
                      <a:rPr lang="en-US" sz="1800" b="0" i="0">
                        <a:latin typeface="Poppins Medium" pitchFamily="2" charset="77"/>
                        <a:cs typeface="Poppins Medium" pitchFamily="2" charset="77"/>
                      </a:rPr>
                      <a:pPr>
                        <a:defRPr sz="1800">
                          <a:solidFill>
                            <a:schemeClr val="tx1"/>
                          </a:solidFill>
                          <a:highlight>
                            <a:srgbClr val="FFFF00"/>
                          </a:highlight>
                          <a:latin typeface="Poppins Medium" pitchFamily="2" charset="77"/>
                          <a:cs typeface="Poppins Medium" pitchFamily="2" charset="77"/>
                        </a:defRPr>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highlight>
                        <a:srgbClr val="FFFF00"/>
                      </a:highlight>
                      <a:latin typeface="Poppins Medium" pitchFamily="2" charset="77"/>
                      <a:ea typeface="+mn-ea"/>
                      <a:cs typeface="Poppins Medium" pitchFamily="2" charset="77"/>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561-C64F-81AF-644188174D7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8 natty countries'!$A$57:$A$66</c:f>
              <c:strCache>
                <c:ptCount val="10"/>
                <c:pt idx="0">
                  <c:v>US</c:v>
                </c:pt>
                <c:pt idx="1">
                  <c:v>Russia</c:v>
                </c:pt>
                <c:pt idx="2">
                  <c:v>Texas </c:v>
                </c:pt>
                <c:pt idx="3">
                  <c:v>Iran</c:v>
                </c:pt>
                <c:pt idx="4">
                  <c:v>China</c:v>
                </c:pt>
                <c:pt idx="5">
                  <c:v>Permian Basin</c:v>
                </c:pt>
                <c:pt idx="6">
                  <c:v>Canada</c:v>
                </c:pt>
                <c:pt idx="7">
                  <c:v>Qatar</c:v>
                </c:pt>
                <c:pt idx="8">
                  <c:v>Norway</c:v>
                </c:pt>
                <c:pt idx="9">
                  <c:v>Saudi Arabia</c:v>
                </c:pt>
              </c:strCache>
            </c:strRef>
          </c:cat>
          <c:val>
            <c:numRef>
              <c:f>'Top 8 natty countries'!$B$57:$B$66</c:f>
              <c:numCache>
                <c:formatCode>General</c:formatCode>
                <c:ptCount val="10"/>
                <c:pt idx="0">
                  <c:v>122</c:v>
                </c:pt>
                <c:pt idx="1">
                  <c:v>59</c:v>
                </c:pt>
                <c:pt idx="2">
                  <c:v>36</c:v>
                </c:pt>
                <c:pt idx="3">
                  <c:v>26</c:v>
                </c:pt>
                <c:pt idx="4">
                  <c:v>26</c:v>
                </c:pt>
                <c:pt idx="5">
                  <c:v>29</c:v>
                </c:pt>
                <c:pt idx="6">
                  <c:v>20</c:v>
                </c:pt>
                <c:pt idx="7">
                  <c:v>18</c:v>
                </c:pt>
                <c:pt idx="8">
                  <c:v>12</c:v>
                </c:pt>
                <c:pt idx="9">
                  <c:v>13</c:v>
                </c:pt>
              </c:numCache>
            </c:numRef>
          </c:val>
          <c:extLst>
            <c:ext xmlns:c16="http://schemas.microsoft.com/office/drawing/2014/chart" uri="{C3380CC4-5D6E-409C-BE32-E72D297353CC}">
              <c16:uniqueId val="{00000000-B561-C64F-81AF-644188174D7F}"/>
            </c:ext>
          </c:extLst>
        </c:ser>
        <c:dLbls>
          <c:showLegendKey val="0"/>
          <c:showVal val="0"/>
          <c:showCatName val="0"/>
          <c:showSerName val="0"/>
          <c:showPercent val="0"/>
          <c:showBubbleSize val="0"/>
        </c:dLbls>
        <c:gapWidth val="182"/>
        <c:axId val="495318672"/>
        <c:axId val="495320400"/>
      </c:barChart>
      <c:catAx>
        <c:axId val="495318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495320400"/>
        <c:crosses val="autoZero"/>
        <c:auto val="1"/>
        <c:lblAlgn val="ctr"/>
        <c:lblOffset val="100"/>
        <c:noMultiLvlLbl val="0"/>
      </c:catAx>
      <c:valAx>
        <c:axId val="495320400"/>
        <c:scaling>
          <c:orientation val="minMax"/>
        </c:scaling>
        <c:delete val="1"/>
        <c:axPos val="b"/>
        <c:numFmt formatCode="General" sourceLinked="1"/>
        <c:majorTickMark val="none"/>
        <c:minorTickMark val="none"/>
        <c:tickLblPos val="nextTo"/>
        <c:crossAx val="495318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2"/>
            <c:invertIfNegative val="0"/>
            <c:bubble3D val="0"/>
            <c:spPr>
              <a:solidFill>
                <a:srgbClr val="7030A0"/>
              </a:solidFill>
              <a:ln>
                <a:noFill/>
              </a:ln>
              <a:effectLst/>
            </c:spPr>
            <c:extLst>
              <c:ext xmlns:c16="http://schemas.microsoft.com/office/drawing/2014/chart" uri="{C3380CC4-5D6E-409C-BE32-E72D297353CC}">
                <c16:uniqueId val="{00000002-BDEE-7D45-BBA1-AF04385273EF}"/>
              </c:ext>
            </c:extLst>
          </c:dPt>
          <c:dPt>
            <c:idx val="3"/>
            <c:invertIfNegative val="0"/>
            <c:bubble3D val="0"/>
            <c:spPr>
              <a:solidFill>
                <a:srgbClr val="7030A0"/>
              </a:solidFill>
              <a:ln>
                <a:noFill/>
              </a:ln>
              <a:effectLst/>
            </c:spPr>
            <c:extLst>
              <c:ext xmlns:c16="http://schemas.microsoft.com/office/drawing/2014/chart" uri="{C3380CC4-5D6E-409C-BE32-E72D297353CC}">
                <c16:uniqueId val="{00000001-BDEE-7D45-BBA1-AF04385273EF}"/>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Poppins Medium" pitchFamily="2" charset="77"/>
                    <a:ea typeface="+mn-ea"/>
                    <a:cs typeface="Poppins Medium" pitchFamily="2" charset="77"/>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Sheet1!$A$42:$A$45</c:f>
              <c:strCache>
                <c:ptCount val="4"/>
                <c:pt idx="0">
                  <c:v>Operating gas plants</c:v>
                </c:pt>
                <c:pt idx="1">
                  <c:v>Planned gas plants</c:v>
                </c:pt>
                <c:pt idx="2">
                  <c:v>DCs under construction</c:v>
                </c:pt>
                <c:pt idx="3">
                  <c:v>Operating DCs</c:v>
                </c:pt>
              </c:strCache>
            </c:strRef>
          </c:cat>
          <c:val>
            <c:numRef>
              <c:f>Sheet1!$B$42:$B$45</c:f>
              <c:numCache>
                <c:formatCode>General</c:formatCode>
                <c:ptCount val="4"/>
                <c:pt idx="0">
                  <c:v>585</c:v>
                </c:pt>
                <c:pt idx="1">
                  <c:v>286</c:v>
                </c:pt>
                <c:pt idx="2">
                  <c:v>79</c:v>
                </c:pt>
                <c:pt idx="3">
                  <c:v>54</c:v>
                </c:pt>
              </c:numCache>
            </c:numRef>
          </c:val>
          <c:extLst>
            <c:ext xmlns:c16="http://schemas.microsoft.com/office/drawing/2014/chart" uri="{C3380CC4-5D6E-409C-BE32-E72D297353CC}">
              <c16:uniqueId val="{00000000-BDEE-7D45-BBA1-AF04385273EF}"/>
            </c:ext>
          </c:extLst>
        </c:ser>
        <c:dLbls>
          <c:showLegendKey val="0"/>
          <c:showVal val="0"/>
          <c:showCatName val="0"/>
          <c:showSerName val="0"/>
          <c:showPercent val="0"/>
          <c:showBubbleSize val="0"/>
        </c:dLbls>
        <c:gapWidth val="182"/>
        <c:axId val="559381823"/>
        <c:axId val="559379583"/>
      </c:barChart>
      <c:catAx>
        <c:axId val="5593818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Poppins Medium" pitchFamily="2" charset="77"/>
                <a:ea typeface="+mn-ea"/>
                <a:cs typeface="Poppins Medium" pitchFamily="2" charset="77"/>
              </a:defRPr>
            </a:pPr>
            <a:endParaRPr lang="en-US"/>
          </a:p>
        </c:txPr>
        <c:crossAx val="559379583"/>
        <c:crosses val="autoZero"/>
        <c:auto val="1"/>
        <c:lblAlgn val="ctr"/>
        <c:lblOffset val="100"/>
        <c:noMultiLvlLbl val="0"/>
      </c:catAx>
      <c:valAx>
        <c:axId val="559379583"/>
        <c:scaling>
          <c:orientation val="minMax"/>
        </c:scaling>
        <c:delete val="1"/>
        <c:axPos val="b"/>
        <c:numFmt formatCode="General" sourceLinked="1"/>
        <c:majorTickMark val="none"/>
        <c:minorTickMark val="none"/>
        <c:tickLblPos val="nextTo"/>
        <c:crossAx val="5593818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63500" cap="rnd">
              <a:solidFill>
                <a:schemeClr val="accent1"/>
              </a:solidFill>
              <a:round/>
            </a:ln>
            <a:effectLst/>
          </c:spPr>
          <c:marker>
            <c:symbol val="none"/>
          </c:marker>
          <c:cat>
            <c:numRef>
              <c:f>'Gas power burn 97-23'!$A$36:$A$64</c:f>
              <c:numCache>
                <c:formatCode>yyyy</c:formatCode>
                <c:ptCount val="29"/>
                <c:pt idx="0">
                  <c:v>35611</c:v>
                </c:pt>
                <c:pt idx="1">
                  <c:v>35976</c:v>
                </c:pt>
                <c:pt idx="2">
                  <c:v>36341</c:v>
                </c:pt>
                <c:pt idx="3">
                  <c:v>36707</c:v>
                </c:pt>
                <c:pt idx="4">
                  <c:v>37072</c:v>
                </c:pt>
                <c:pt idx="5">
                  <c:v>37437</c:v>
                </c:pt>
                <c:pt idx="6">
                  <c:v>37802</c:v>
                </c:pt>
                <c:pt idx="7">
                  <c:v>38168</c:v>
                </c:pt>
                <c:pt idx="8">
                  <c:v>38533</c:v>
                </c:pt>
                <c:pt idx="9">
                  <c:v>38898</c:v>
                </c:pt>
                <c:pt idx="10">
                  <c:v>39263</c:v>
                </c:pt>
                <c:pt idx="11">
                  <c:v>39629</c:v>
                </c:pt>
                <c:pt idx="12">
                  <c:v>39994</c:v>
                </c:pt>
                <c:pt idx="13">
                  <c:v>40359</c:v>
                </c:pt>
                <c:pt idx="14">
                  <c:v>40724</c:v>
                </c:pt>
                <c:pt idx="15">
                  <c:v>41090</c:v>
                </c:pt>
                <c:pt idx="16">
                  <c:v>41455</c:v>
                </c:pt>
                <c:pt idx="17">
                  <c:v>41820</c:v>
                </c:pt>
                <c:pt idx="18">
                  <c:v>42185</c:v>
                </c:pt>
                <c:pt idx="19">
                  <c:v>42551</c:v>
                </c:pt>
                <c:pt idx="20">
                  <c:v>42916</c:v>
                </c:pt>
                <c:pt idx="21">
                  <c:v>43281</c:v>
                </c:pt>
                <c:pt idx="22">
                  <c:v>43646</c:v>
                </c:pt>
                <c:pt idx="23">
                  <c:v>44073</c:v>
                </c:pt>
                <c:pt idx="24">
                  <c:v>44438</c:v>
                </c:pt>
                <c:pt idx="25">
                  <c:v>44803</c:v>
                </c:pt>
                <c:pt idx="26">
                  <c:v>45168</c:v>
                </c:pt>
                <c:pt idx="27">
                  <c:v>45534</c:v>
                </c:pt>
                <c:pt idx="28">
                  <c:v>45899</c:v>
                </c:pt>
              </c:numCache>
            </c:numRef>
          </c:cat>
          <c:val>
            <c:numRef>
              <c:f>'Gas power burn 97-23'!$B$36:$B$64</c:f>
              <c:numCache>
                <c:formatCode>0.0</c:formatCode>
                <c:ptCount val="29"/>
                <c:pt idx="0">
                  <c:v>4.0648030000000004</c:v>
                </c:pt>
                <c:pt idx="1">
                  <c:v>4.5882839999999998</c:v>
                </c:pt>
                <c:pt idx="2">
                  <c:v>4.8195309999999996</c:v>
                </c:pt>
                <c:pt idx="3">
                  <c:v>5.2063240000000004</c:v>
                </c:pt>
                <c:pt idx="4">
                  <c:v>5.342301</c:v>
                </c:pt>
                <c:pt idx="5">
                  <c:v>5.6718970000000004</c:v>
                </c:pt>
                <c:pt idx="6">
                  <c:v>5.1352149999999996</c:v>
                </c:pt>
                <c:pt idx="7">
                  <c:v>5.4637630000000001</c:v>
                </c:pt>
                <c:pt idx="8">
                  <c:v>5.8691449999999996</c:v>
                </c:pt>
                <c:pt idx="9">
                  <c:v>6.2221000000000002</c:v>
                </c:pt>
                <c:pt idx="10">
                  <c:v>6.8414080000000004</c:v>
                </c:pt>
                <c:pt idx="11">
                  <c:v>6.6683789999999998</c:v>
                </c:pt>
                <c:pt idx="12">
                  <c:v>6.8725329999999998</c:v>
                </c:pt>
                <c:pt idx="13">
                  <c:v>7.3871840000000004</c:v>
                </c:pt>
                <c:pt idx="14">
                  <c:v>7.5738630000000002</c:v>
                </c:pt>
                <c:pt idx="15">
                  <c:v>9.1107929999999993</c:v>
                </c:pt>
                <c:pt idx="16">
                  <c:v>8.1907560000000004</c:v>
                </c:pt>
                <c:pt idx="17">
                  <c:v>8.1</c:v>
                </c:pt>
                <c:pt idx="18">
                  <c:v>9.6</c:v>
                </c:pt>
                <c:pt idx="19">
                  <c:v>10</c:v>
                </c:pt>
                <c:pt idx="20">
                  <c:v>9.3000000000000007</c:v>
                </c:pt>
                <c:pt idx="21">
                  <c:v>10.6</c:v>
                </c:pt>
                <c:pt idx="22">
                  <c:v>11.307426</c:v>
                </c:pt>
                <c:pt idx="23">
                  <c:v>11.615988</c:v>
                </c:pt>
                <c:pt idx="24" formatCode="General">
                  <c:v>11.2</c:v>
                </c:pt>
                <c:pt idx="25" formatCode="General">
                  <c:v>12.1</c:v>
                </c:pt>
                <c:pt idx="26">
                  <c:v>12.9</c:v>
                </c:pt>
                <c:pt idx="27">
                  <c:v>13.5</c:v>
                </c:pt>
                <c:pt idx="28">
                  <c:v>13</c:v>
                </c:pt>
              </c:numCache>
            </c:numRef>
          </c:val>
          <c:smooth val="0"/>
          <c:extLst>
            <c:ext xmlns:c16="http://schemas.microsoft.com/office/drawing/2014/chart" uri="{C3380CC4-5D6E-409C-BE32-E72D297353CC}">
              <c16:uniqueId val="{00000000-F995-E04F-B62F-5776B6487E01}"/>
            </c:ext>
          </c:extLst>
        </c:ser>
        <c:dLbls>
          <c:showLegendKey val="0"/>
          <c:showVal val="0"/>
          <c:showCatName val="0"/>
          <c:showSerName val="0"/>
          <c:showPercent val="0"/>
          <c:showBubbleSize val="0"/>
        </c:dLbls>
        <c:smooth val="0"/>
        <c:axId val="180169215"/>
        <c:axId val="188421823"/>
      </c:lineChart>
      <c:dateAx>
        <c:axId val="180169215"/>
        <c:scaling>
          <c:orientation val="minMax"/>
        </c:scaling>
        <c:delete val="0"/>
        <c:axPos val="b"/>
        <c:numFmt formatCode="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Poppins Medium" pitchFamily="2" charset="77"/>
                <a:ea typeface="+mn-ea"/>
                <a:cs typeface="Poppins Medium" pitchFamily="2" charset="77"/>
              </a:defRPr>
            </a:pPr>
            <a:endParaRPr lang="en-US"/>
          </a:p>
        </c:txPr>
        <c:crossAx val="188421823"/>
        <c:crosses val="autoZero"/>
        <c:auto val="1"/>
        <c:lblOffset val="100"/>
        <c:baseTimeUnit val="years"/>
      </c:dateAx>
      <c:valAx>
        <c:axId val="188421823"/>
        <c:scaling>
          <c:orientation val="minMax"/>
        </c:scaling>
        <c:delete val="1"/>
        <c:axPos val="l"/>
        <c:numFmt formatCode="0.0" sourceLinked="1"/>
        <c:majorTickMark val="none"/>
        <c:minorTickMark val="none"/>
        <c:tickLblPos val="nextTo"/>
        <c:crossAx val="180169215"/>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cat>
            <c:strRef>
              <c:f>'China  HC v S&amp;W '!$A$5:$A$6</c:f>
              <c:strCache>
                <c:ptCount val="2"/>
                <c:pt idx="0">
                  <c:v>GEV/Siemens/MHI/
Doosan/CAT</c:v>
                </c:pt>
                <c:pt idx="1">
                  <c:v>TerraPower/GEH</c:v>
                </c:pt>
              </c:strCache>
            </c:strRef>
          </c:cat>
          <c:val>
            <c:numRef>
              <c:f>'China  HC v S&amp;W '!$B$5:$B$6</c:f>
              <c:numCache>
                <c:formatCode>General</c:formatCode>
                <c:ptCount val="2"/>
                <c:pt idx="0">
                  <c:v>125</c:v>
                </c:pt>
                <c:pt idx="1">
                  <c:v>0.3</c:v>
                </c:pt>
              </c:numCache>
            </c:numRef>
          </c:val>
          <c:extLst>
            <c:ext xmlns:c16="http://schemas.microsoft.com/office/drawing/2014/chart" uri="{C3380CC4-5D6E-409C-BE32-E72D297353CC}">
              <c16:uniqueId val="{00000000-882A-944A-8BB2-23668F692104}"/>
            </c:ext>
          </c:extLst>
        </c:ser>
        <c:ser>
          <c:idx val="1"/>
          <c:order val="1"/>
          <c:spPr>
            <a:solidFill>
              <a:schemeClr val="accent2"/>
            </a:solidFill>
            <a:ln>
              <a:noFill/>
            </a:ln>
            <a:effectLst/>
          </c:spPr>
          <c:invertIfNegative val="0"/>
          <c:cat>
            <c:strRef>
              <c:f>'China  HC v S&amp;W '!$A$5:$A$6</c:f>
              <c:strCache>
                <c:ptCount val="2"/>
                <c:pt idx="0">
                  <c:v>GEV/Siemens/MHI/
Doosan/CAT</c:v>
                </c:pt>
                <c:pt idx="1">
                  <c:v>TerraPower/GEH</c:v>
                </c:pt>
              </c:strCache>
            </c:strRef>
          </c:cat>
          <c:val>
            <c:numRef>
              <c:f>'China  HC v S&amp;W '!$C$5:$C$6</c:f>
              <c:numCache>
                <c:formatCode>General</c:formatCode>
                <c:ptCount val="2"/>
                <c:pt idx="0">
                  <c:v>95</c:v>
                </c:pt>
                <c:pt idx="1">
                  <c:v>0.4</c:v>
                </c:pt>
              </c:numCache>
            </c:numRef>
          </c:val>
          <c:extLst>
            <c:ext xmlns:c16="http://schemas.microsoft.com/office/drawing/2014/chart" uri="{C3380CC4-5D6E-409C-BE32-E72D297353CC}">
              <c16:uniqueId val="{00000001-882A-944A-8BB2-23668F692104}"/>
            </c:ext>
          </c:extLst>
        </c:ser>
        <c:ser>
          <c:idx val="2"/>
          <c:order val="2"/>
          <c:spPr>
            <a:solidFill>
              <a:schemeClr val="bg2">
                <a:lumMod val="50000"/>
              </a:schemeClr>
            </a:solidFill>
            <a:ln>
              <a:noFill/>
            </a:ln>
            <a:effectLst/>
          </c:spPr>
          <c:invertIfNegative val="0"/>
          <c:cat>
            <c:strRef>
              <c:f>'China  HC v S&amp;W '!$A$5:$A$6</c:f>
              <c:strCache>
                <c:ptCount val="2"/>
                <c:pt idx="0">
                  <c:v>GEV/Siemens/MHI/
Doosan/CAT</c:v>
                </c:pt>
                <c:pt idx="1">
                  <c:v>TerraPower/GEH</c:v>
                </c:pt>
              </c:strCache>
            </c:strRef>
          </c:cat>
          <c:val>
            <c:numRef>
              <c:f>'China  HC v S&amp;W '!$D$5:$D$6</c:f>
              <c:numCache>
                <c:formatCode>General</c:formatCode>
                <c:ptCount val="2"/>
                <c:pt idx="0">
                  <c:v>35</c:v>
                </c:pt>
              </c:numCache>
            </c:numRef>
          </c:val>
          <c:extLst>
            <c:ext xmlns:c16="http://schemas.microsoft.com/office/drawing/2014/chart" uri="{C3380CC4-5D6E-409C-BE32-E72D297353CC}">
              <c16:uniqueId val="{00000002-882A-944A-8BB2-23668F692104}"/>
            </c:ext>
          </c:extLst>
        </c:ser>
        <c:ser>
          <c:idx val="3"/>
          <c:order val="3"/>
          <c:spPr>
            <a:solidFill>
              <a:schemeClr val="accent1">
                <a:lumMod val="50000"/>
              </a:schemeClr>
            </a:solidFill>
            <a:ln>
              <a:noFill/>
            </a:ln>
            <a:effectLst/>
          </c:spPr>
          <c:invertIfNegative val="0"/>
          <c:cat>
            <c:strRef>
              <c:f>'China  HC v S&amp;W '!$A$5:$A$6</c:f>
              <c:strCache>
                <c:ptCount val="2"/>
                <c:pt idx="0">
                  <c:v>GEV/Siemens/MHI/
Doosan/CAT</c:v>
                </c:pt>
                <c:pt idx="1">
                  <c:v>TerraPower/GEH</c:v>
                </c:pt>
              </c:strCache>
            </c:strRef>
          </c:cat>
          <c:val>
            <c:numRef>
              <c:f>'China  HC v S&amp;W '!$E$5:$E$6</c:f>
              <c:numCache>
                <c:formatCode>General</c:formatCode>
                <c:ptCount val="2"/>
                <c:pt idx="0">
                  <c:v>8</c:v>
                </c:pt>
              </c:numCache>
            </c:numRef>
          </c:val>
          <c:extLst>
            <c:ext xmlns:c16="http://schemas.microsoft.com/office/drawing/2014/chart" uri="{C3380CC4-5D6E-409C-BE32-E72D297353CC}">
              <c16:uniqueId val="{00000003-882A-944A-8BB2-23668F692104}"/>
            </c:ext>
          </c:extLst>
        </c:ser>
        <c:ser>
          <c:idx val="4"/>
          <c:order val="4"/>
          <c:spPr>
            <a:solidFill>
              <a:schemeClr val="accent4">
                <a:lumMod val="60000"/>
                <a:lumOff val="40000"/>
              </a:schemeClr>
            </a:solidFill>
            <a:ln>
              <a:noFill/>
            </a:ln>
            <a:effectLst/>
          </c:spPr>
          <c:invertIfNegative val="0"/>
          <c:cat>
            <c:strRef>
              <c:f>'China  HC v S&amp;W '!$A$5:$A$6</c:f>
              <c:strCache>
                <c:ptCount val="2"/>
                <c:pt idx="0">
                  <c:v>GEV/Siemens/MHI/
Doosan/CAT</c:v>
                </c:pt>
                <c:pt idx="1">
                  <c:v>TerraPower/GEH</c:v>
                </c:pt>
              </c:strCache>
            </c:strRef>
          </c:cat>
          <c:val>
            <c:numRef>
              <c:f>'China  HC v S&amp;W '!$F$5:$F$6</c:f>
              <c:numCache>
                <c:formatCode>General</c:formatCode>
                <c:ptCount val="2"/>
                <c:pt idx="0">
                  <c:v>8</c:v>
                </c:pt>
              </c:numCache>
            </c:numRef>
          </c:val>
          <c:extLst>
            <c:ext xmlns:c16="http://schemas.microsoft.com/office/drawing/2014/chart" uri="{C3380CC4-5D6E-409C-BE32-E72D297353CC}">
              <c16:uniqueId val="{00000004-882A-944A-8BB2-23668F692104}"/>
            </c:ext>
          </c:extLst>
        </c:ser>
        <c:dLbls>
          <c:showLegendKey val="0"/>
          <c:showVal val="0"/>
          <c:showCatName val="0"/>
          <c:showSerName val="0"/>
          <c:showPercent val="0"/>
          <c:showBubbleSize val="0"/>
        </c:dLbls>
        <c:gapWidth val="182"/>
        <c:overlap val="100"/>
        <c:axId val="2138887519"/>
        <c:axId val="2138587855"/>
      </c:barChart>
      <c:catAx>
        <c:axId val="2138887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2138587855"/>
        <c:crosses val="autoZero"/>
        <c:auto val="1"/>
        <c:lblAlgn val="ctr"/>
        <c:lblOffset val="100"/>
        <c:noMultiLvlLbl val="0"/>
      </c:catAx>
      <c:valAx>
        <c:axId val="2138587855"/>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1388875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lumMod val="50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6-9DCF-3645-ABEE-0844DBB7139A}"/>
              </c:ext>
            </c:extLst>
          </c:dPt>
          <c:dPt>
            <c:idx val="1"/>
            <c:invertIfNegative val="0"/>
            <c:bubble3D val="0"/>
            <c:spPr>
              <a:solidFill>
                <a:srgbClr val="FF0000"/>
              </a:solidFill>
              <a:ln>
                <a:noFill/>
              </a:ln>
              <a:effectLst/>
            </c:spPr>
            <c:extLst>
              <c:ext xmlns:c16="http://schemas.microsoft.com/office/drawing/2014/chart" uri="{C3380CC4-5D6E-409C-BE32-E72D297353CC}">
                <c16:uniqueId val="{00000005-9DCF-3645-ABEE-0844DBB7139A}"/>
              </c:ext>
            </c:extLst>
          </c:dPt>
          <c:cat>
            <c:strRef>
              <c:f>'ICE vs SMRs'!$A$5:$A$6</c:f>
              <c:strCache>
                <c:ptCount val="2"/>
                <c:pt idx="0">
                  <c:v>Bergen/Liberty/Wärtsilä </c:v>
                </c:pt>
                <c:pt idx="1">
                  <c:v>TerraPower/GEH</c:v>
                </c:pt>
              </c:strCache>
            </c:strRef>
          </c:cat>
          <c:val>
            <c:numRef>
              <c:f>'ICE vs SMRs'!$B$5:$B$6</c:f>
              <c:numCache>
                <c:formatCode>General</c:formatCode>
                <c:ptCount val="2"/>
                <c:pt idx="0">
                  <c:v>3</c:v>
                </c:pt>
                <c:pt idx="1">
                  <c:v>0.4</c:v>
                </c:pt>
              </c:numCache>
            </c:numRef>
          </c:val>
          <c:extLst>
            <c:ext xmlns:c16="http://schemas.microsoft.com/office/drawing/2014/chart" uri="{C3380CC4-5D6E-409C-BE32-E72D297353CC}">
              <c16:uniqueId val="{00000000-9DCF-3645-ABEE-0844DBB7139A}"/>
            </c:ext>
          </c:extLst>
        </c:ser>
        <c:ser>
          <c:idx val="1"/>
          <c:order val="1"/>
          <c:spPr>
            <a:solidFill>
              <a:srgbClr val="C00000"/>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7-9DCF-3645-ABEE-0844DBB7139A}"/>
              </c:ext>
            </c:extLst>
          </c:dPt>
          <c:cat>
            <c:strRef>
              <c:f>'ICE vs SMRs'!$A$5:$A$6</c:f>
              <c:strCache>
                <c:ptCount val="2"/>
                <c:pt idx="0">
                  <c:v>Bergen/Liberty/Wärtsilä </c:v>
                </c:pt>
                <c:pt idx="1">
                  <c:v>TerraPower/GEH</c:v>
                </c:pt>
              </c:strCache>
            </c:strRef>
          </c:cat>
          <c:val>
            <c:numRef>
              <c:f>'ICE vs SMRs'!$C$5:$C$6</c:f>
              <c:numCache>
                <c:formatCode>General</c:formatCode>
                <c:ptCount val="2"/>
                <c:pt idx="0">
                  <c:v>3</c:v>
                </c:pt>
                <c:pt idx="1">
                  <c:v>0.3</c:v>
                </c:pt>
              </c:numCache>
            </c:numRef>
          </c:val>
          <c:extLst>
            <c:ext xmlns:c16="http://schemas.microsoft.com/office/drawing/2014/chart" uri="{C3380CC4-5D6E-409C-BE32-E72D297353CC}">
              <c16:uniqueId val="{00000001-9DCF-3645-ABEE-0844DBB7139A}"/>
            </c:ext>
          </c:extLst>
        </c:ser>
        <c:ser>
          <c:idx val="2"/>
          <c:order val="2"/>
          <c:spPr>
            <a:solidFill>
              <a:schemeClr val="tx1">
                <a:lumMod val="50000"/>
                <a:lumOff val="50000"/>
              </a:schemeClr>
            </a:solidFill>
            <a:ln>
              <a:noFill/>
            </a:ln>
            <a:effectLst/>
          </c:spPr>
          <c:invertIfNegative val="0"/>
          <c:cat>
            <c:strRef>
              <c:f>'ICE vs SMRs'!$A$5:$A$6</c:f>
              <c:strCache>
                <c:ptCount val="2"/>
                <c:pt idx="0">
                  <c:v>Bergen/Liberty/Wärtsilä </c:v>
                </c:pt>
                <c:pt idx="1">
                  <c:v>TerraPower/GEH</c:v>
                </c:pt>
              </c:strCache>
            </c:strRef>
          </c:cat>
          <c:val>
            <c:numRef>
              <c:f>'ICE vs SMRs'!$D$5:$D$6</c:f>
              <c:numCache>
                <c:formatCode>General</c:formatCode>
                <c:ptCount val="2"/>
                <c:pt idx="0">
                  <c:v>2.4</c:v>
                </c:pt>
              </c:numCache>
            </c:numRef>
          </c:val>
          <c:extLst>
            <c:ext xmlns:c16="http://schemas.microsoft.com/office/drawing/2014/chart" uri="{C3380CC4-5D6E-409C-BE32-E72D297353CC}">
              <c16:uniqueId val="{00000002-9DCF-3645-ABEE-0844DBB7139A}"/>
            </c:ext>
          </c:extLst>
        </c:ser>
        <c:ser>
          <c:idx val="3"/>
          <c:order val="3"/>
          <c:spPr>
            <a:solidFill>
              <a:schemeClr val="accent4"/>
            </a:solidFill>
            <a:ln>
              <a:noFill/>
            </a:ln>
            <a:effectLst/>
          </c:spPr>
          <c:invertIfNegative val="0"/>
          <c:cat>
            <c:strRef>
              <c:f>'ICE vs SMRs'!$A$5:$A$6</c:f>
              <c:strCache>
                <c:ptCount val="2"/>
                <c:pt idx="0">
                  <c:v>Bergen/Liberty/Wärtsilä </c:v>
                </c:pt>
                <c:pt idx="1">
                  <c:v>TerraPower/GEH</c:v>
                </c:pt>
              </c:strCache>
            </c:strRef>
          </c:cat>
          <c:val>
            <c:numRef>
              <c:f>'ICE vs SMRs'!$E$5:$E$6</c:f>
              <c:numCache>
                <c:formatCode>General</c:formatCode>
                <c:ptCount val="2"/>
              </c:numCache>
            </c:numRef>
          </c:val>
          <c:extLst>
            <c:ext xmlns:c16="http://schemas.microsoft.com/office/drawing/2014/chart" uri="{C3380CC4-5D6E-409C-BE32-E72D297353CC}">
              <c16:uniqueId val="{00000003-9DCF-3645-ABEE-0844DBB7139A}"/>
            </c:ext>
          </c:extLst>
        </c:ser>
        <c:ser>
          <c:idx val="4"/>
          <c:order val="4"/>
          <c:spPr>
            <a:solidFill>
              <a:schemeClr val="accent5"/>
            </a:solidFill>
            <a:ln>
              <a:noFill/>
            </a:ln>
            <a:effectLst/>
          </c:spPr>
          <c:invertIfNegative val="0"/>
          <c:cat>
            <c:strRef>
              <c:f>'ICE vs SMRs'!$A$5:$A$6</c:f>
              <c:strCache>
                <c:ptCount val="2"/>
                <c:pt idx="0">
                  <c:v>Bergen/Liberty/Wärtsilä </c:v>
                </c:pt>
                <c:pt idx="1">
                  <c:v>TerraPower/GEH</c:v>
                </c:pt>
              </c:strCache>
            </c:strRef>
          </c:cat>
          <c:val>
            <c:numRef>
              <c:f>'ICE vs SMRs'!$F$5:$F$6</c:f>
              <c:numCache>
                <c:formatCode>General</c:formatCode>
                <c:ptCount val="2"/>
              </c:numCache>
            </c:numRef>
          </c:val>
          <c:extLst>
            <c:ext xmlns:c16="http://schemas.microsoft.com/office/drawing/2014/chart" uri="{C3380CC4-5D6E-409C-BE32-E72D297353CC}">
              <c16:uniqueId val="{00000004-9DCF-3645-ABEE-0844DBB7139A}"/>
            </c:ext>
          </c:extLst>
        </c:ser>
        <c:dLbls>
          <c:showLegendKey val="0"/>
          <c:showVal val="0"/>
          <c:showCatName val="0"/>
          <c:showSerName val="0"/>
          <c:showPercent val="0"/>
          <c:showBubbleSize val="0"/>
        </c:dLbls>
        <c:gapWidth val="182"/>
        <c:overlap val="100"/>
        <c:axId val="2138887519"/>
        <c:axId val="2138587855"/>
      </c:barChart>
      <c:catAx>
        <c:axId val="2138887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2138587855"/>
        <c:crosses val="autoZero"/>
        <c:auto val="1"/>
        <c:lblAlgn val="ctr"/>
        <c:lblOffset val="100"/>
        <c:noMultiLvlLbl val="0"/>
      </c:catAx>
      <c:valAx>
        <c:axId val="213858785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Poppins Medium" pitchFamily="2" charset="77"/>
                <a:ea typeface="+mn-ea"/>
                <a:cs typeface="Poppins Medium" pitchFamily="2" charset="77"/>
              </a:defRPr>
            </a:pPr>
            <a:endParaRPr lang="en-US"/>
          </a:p>
        </c:txPr>
        <c:crossAx val="21388875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Sheet1!$E$3</c:f>
              <c:strCache>
                <c:ptCount val="1"/>
                <c:pt idx="0">
                  <c:v>TTF</c:v>
                </c:pt>
              </c:strCache>
            </c:strRef>
          </c:tx>
          <c:spPr>
            <a:ln w="63500" cap="rnd">
              <a:solidFill>
                <a:schemeClr val="accent1">
                  <a:lumMod val="75000"/>
                </a:schemeClr>
              </a:solidFill>
              <a:round/>
            </a:ln>
            <a:effectLst/>
          </c:spPr>
          <c:marker>
            <c:symbol val="none"/>
          </c:marker>
          <c:cat>
            <c:numRef>
              <c:f>Sheet1!$A$4:$A$151</c:f>
              <c:numCache>
                <c:formatCode>m/d/yy</c:formatCode>
                <c:ptCount val="148"/>
                <c:pt idx="0">
                  <c:v>46078</c:v>
                </c:pt>
                <c:pt idx="1">
                  <c:v>46079</c:v>
                </c:pt>
                <c:pt idx="2">
                  <c:v>46080</c:v>
                </c:pt>
                <c:pt idx="3">
                  <c:v>46083</c:v>
                </c:pt>
                <c:pt idx="4">
                  <c:v>46084</c:v>
                </c:pt>
                <c:pt idx="5">
                  <c:v>46085</c:v>
                </c:pt>
                <c:pt idx="6">
                  <c:v>46086</c:v>
                </c:pt>
                <c:pt idx="7">
                  <c:v>46087</c:v>
                </c:pt>
                <c:pt idx="8">
                  <c:v>46090</c:v>
                </c:pt>
                <c:pt idx="9">
                  <c:v>46091</c:v>
                </c:pt>
                <c:pt idx="10">
                  <c:v>46092</c:v>
                </c:pt>
                <c:pt idx="11">
                  <c:v>46093</c:v>
                </c:pt>
                <c:pt idx="12">
                  <c:v>46094</c:v>
                </c:pt>
                <c:pt idx="13">
                  <c:v>46097</c:v>
                </c:pt>
                <c:pt idx="14">
                  <c:v>46098</c:v>
                </c:pt>
                <c:pt idx="15">
                  <c:v>46099</c:v>
                </c:pt>
                <c:pt idx="16">
                  <c:v>46100</c:v>
                </c:pt>
                <c:pt idx="17">
                  <c:v>46101</c:v>
                </c:pt>
                <c:pt idx="18">
                  <c:v>46104</c:v>
                </c:pt>
                <c:pt idx="19">
                  <c:v>46105</c:v>
                </c:pt>
                <c:pt idx="20">
                  <c:v>46106</c:v>
                </c:pt>
                <c:pt idx="21">
                  <c:v>46107</c:v>
                </c:pt>
                <c:pt idx="22">
                  <c:v>46108</c:v>
                </c:pt>
                <c:pt idx="23">
                  <c:v>46111</c:v>
                </c:pt>
                <c:pt idx="24">
                  <c:v>46112</c:v>
                </c:pt>
                <c:pt idx="25">
                  <c:v>46113</c:v>
                </c:pt>
                <c:pt idx="26">
                  <c:v>46114</c:v>
                </c:pt>
                <c:pt idx="27">
                  <c:v>46118</c:v>
                </c:pt>
                <c:pt idx="28">
                  <c:v>46119</c:v>
                </c:pt>
                <c:pt idx="29">
                  <c:v>46120</c:v>
                </c:pt>
                <c:pt idx="30">
                  <c:v>46121</c:v>
                </c:pt>
                <c:pt idx="31">
                  <c:v>46122</c:v>
                </c:pt>
                <c:pt idx="32">
                  <c:v>46125</c:v>
                </c:pt>
                <c:pt idx="33">
                  <c:v>46126</c:v>
                </c:pt>
                <c:pt idx="34">
                  <c:v>46127</c:v>
                </c:pt>
                <c:pt idx="35">
                  <c:v>46128</c:v>
                </c:pt>
                <c:pt idx="36">
                  <c:v>46129</c:v>
                </c:pt>
                <c:pt idx="37">
                  <c:v>46132</c:v>
                </c:pt>
                <c:pt idx="38">
                  <c:v>46133</c:v>
                </c:pt>
                <c:pt idx="39">
                  <c:v>46134</c:v>
                </c:pt>
                <c:pt idx="40">
                  <c:v>46135</c:v>
                </c:pt>
                <c:pt idx="41">
                  <c:v>46136</c:v>
                </c:pt>
                <c:pt idx="42">
                  <c:v>46139</c:v>
                </c:pt>
                <c:pt idx="43">
                  <c:v>46140</c:v>
                </c:pt>
                <c:pt idx="44">
                  <c:v>46141</c:v>
                </c:pt>
                <c:pt idx="45">
                  <c:v>46142</c:v>
                </c:pt>
                <c:pt idx="46">
                  <c:v>46143</c:v>
                </c:pt>
                <c:pt idx="47">
                  <c:v>46146</c:v>
                </c:pt>
                <c:pt idx="48">
                  <c:v>46147</c:v>
                </c:pt>
                <c:pt idx="49">
                  <c:v>46148</c:v>
                </c:pt>
                <c:pt idx="50">
                  <c:v>46149</c:v>
                </c:pt>
                <c:pt idx="51">
                  <c:v>46150</c:v>
                </c:pt>
                <c:pt idx="52">
                  <c:v>46153</c:v>
                </c:pt>
                <c:pt idx="53">
                  <c:v>46154</c:v>
                </c:pt>
                <c:pt idx="54">
                  <c:v>46155</c:v>
                </c:pt>
                <c:pt idx="55">
                  <c:v>46156</c:v>
                </c:pt>
                <c:pt idx="56">
                  <c:v>46157</c:v>
                </c:pt>
                <c:pt idx="57">
                  <c:v>46160</c:v>
                </c:pt>
                <c:pt idx="58">
                  <c:v>46161</c:v>
                </c:pt>
                <c:pt idx="59">
                  <c:v>46162</c:v>
                </c:pt>
                <c:pt idx="60">
                  <c:v>46163</c:v>
                </c:pt>
                <c:pt idx="61">
                  <c:v>46164</c:v>
                </c:pt>
                <c:pt idx="62">
                  <c:v>46168</c:v>
                </c:pt>
                <c:pt idx="63">
                  <c:v>46169</c:v>
                </c:pt>
                <c:pt idx="64">
                  <c:v>46170</c:v>
                </c:pt>
                <c:pt idx="65">
                  <c:v>46171</c:v>
                </c:pt>
                <c:pt idx="66">
                  <c:v>46174</c:v>
                </c:pt>
                <c:pt idx="67">
                  <c:v>46175</c:v>
                </c:pt>
                <c:pt idx="68">
                  <c:v>46176</c:v>
                </c:pt>
                <c:pt idx="69">
                  <c:v>46177</c:v>
                </c:pt>
                <c:pt idx="70">
                  <c:v>46178</c:v>
                </c:pt>
                <c:pt idx="71">
                  <c:v>46181</c:v>
                </c:pt>
                <c:pt idx="72">
                  <c:v>46182</c:v>
                </c:pt>
                <c:pt idx="73">
                  <c:v>46183</c:v>
                </c:pt>
                <c:pt idx="74">
                  <c:v>46184</c:v>
                </c:pt>
                <c:pt idx="75">
                  <c:v>46185</c:v>
                </c:pt>
                <c:pt idx="76">
                  <c:v>46189</c:v>
                </c:pt>
                <c:pt idx="77">
                  <c:v>46190</c:v>
                </c:pt>
                <c:pt idx="78">
                  <c:v>46191</c:v>
                </c:pt>
                <c:pt idx="79">
                  <c:v>46195</c:v>
                </c:pt>
                <c:pt idx="80">
                  <c:v>46196</c:v>
                </c:pt>
                <c:pt idx="81">
                  <c:v>46197</c:v>
                </c:pt>
                <c:pt idx="82">
                  <c:v>46198</c:v>
                </c:pt>
                <c:pt idx="83">
                  <c:v>46199</c:v>
                </c:pt>
                <c:pt idx="84">
                  <c:v>46202</c:v>
                </c:pt>
                <c:pt idx="85">
                  <c:v>46203</c:v>
                </c:pt>
                <c:pt idx="86">
                  <c:v>46204</c:v>
                </c:pt>
                <c:pt idx="87">
                  <c:v>46205</c:v>
                </c:pt>
                <c:pt idx="88">
                  <c:v>46209</c:v>
                </c:pt>
                <c:pt idx="89">
                  <c:v>46210</c:v>
                </c:pt>
                <c:pt idx="90">
                  <c:v>46211</c:v>
                </c:pt>
                <c:pt idx="91">
                  <c:v>46212</c:v>
                </c:pt>
                <c:pt idx="92">
                  <c:v>46213</c:v>
                </c:pt>
                <c:pt idx="93">
                  <c:v>46216</c:v>
                </c:pt>
                <c:pt idx="94">
                  <c:v>46217</c:v>
                </c:pt>
                <c:pt idx="95">
                  <c:v>46218</c:v>
                </c:pt>
                <c:pt idx="96">
                  <c:v>46219</c:v>
                </c:pt>
                <c:pt idx="97">
                  <c:v>46220</c:v>
                </c:pt>
                <c:pt idx="98">
                  <c:v>46223</c:v>
                </c:pt>
                <c:pt idx="99">
                  <c:v>46224</c:v>
                </c:pt>
                <c:pt idx="100">
                  <c:v>46225</c:v>
                </c:pt>
                <c:pt idx="101">
                  <c:v>46226</c:v>
                </c:pt>
                <c:pt idx="102">
                  <c:v>46227</c:v>
                </c:pt>
                <c:pt idx="103">
                  <c:v>46230</c:v>
                </c:pt>
                <c:pt idx="104">
                  <c:v>46231</c:v>
                </c:pt>
                <c:pt idx="105">
                  <c:v>46232</c:v>
                </c:pt>
                <c:pt idx="106">
                  <c:v>46233</c:v>
                </c:pt>
                <c:pt idx="107">
                  <c:v>46234</c:v>
                </c:pt>
                <c:pt idx="108">
                  <c:v>46237</c:v>
                </c:pt>
                <c:pt idx="109">
                  <c:v>46238</c:v>
                </c:pt>
                <c:pt idx="110">
                  <c:v>46239</c:v>
                </c:pt>
                <c:pt idx="111">
                  <c:v>46240</c:v>
                </c:pt>
                <c:pt idx="112">
                  <c:v>46241</c:v>
                </c:pt>
                <c:pt idx="113">
                  <c:v>46244</c:v>
                </c:pt>
                <c:pt idx="114">
                  <c:v>46245</c:v>
                </c:pt>
                <c:pt idx="115">
                  <c:v>46246</c:v>
                </c:pt>
                <c:pt idx="116">
                  <c:v>46247</c:v>
                </c:pt>
                <c:pt idx="117">
                  <c:v>46248</c:v>
                </c:pt>
                <c:pt idx="118">
                  <c:v>46251</c:v>
                </c:pt>
                <c:pt idx="119">
                  <c:v>46252</c:v>
                </c:pt>
                <c:pt idx="120">
                  <c:v>46253</c:v>
                </c:pt>
                <c:pt idx="121">
                  <c:v>46254</c:v>
                </c:pt>
                <c:pt idx="122">
                  <c:v>46255</c:v>
                </c:pt>
                <c:pt idx="123">
                  <c:v>46258</c:v>
                </c:pt>
                <c:pt idx="124">
                  <c:v>46259</c:v>
                </c:pt>
                <c:pt idx="125">
                  <c:v>46260</c:v>
                </c:pt>
                <c:pt idx="126">
                  <c:v>46261</c:v>
                </c:pt>
                <c:pt idx="127">
                  <c:v>46262</c:v>
                </c:pt>
                <c:pt idx="128">
                  <c:v>46265</c:v>
                </c:pt>
                <c:pt idx="129">
                  <c:v>46266</c:v>
                </c:pt>
                <c:pt idx="130">
                  <c:v>46267</c:v>
                </c:pt>
                <c:pt idx="131">
                  <c:v>46269</c:v>
                </c:pt>
                <c:pt idx="132">
                  <c:v>46272</c:v>
                </c:pt>
                <c:pt idx="133">
                  <c:v>46273</c:v>
                </c:pt>
                <c:pt idx="134">
                  <c:v>46274</c:v>
                </c:pt>
                <c:pt idx="135">
                  <c:v>46275</c:v>
                </c:pt>
                <c:pt idx="136">
                  <c:v>46276</c:v>
                </c:pt>
                <c:pt idx="137">
                  <c:v>46279</c:v>
                </c:pt>
                <c:pt idx="138">
                  <c:v>46280</c:v>
                </c:pt>
                <c:pt idx="139">
                  <c:v>46281</c:v>
                </c:pt>
                <c:pt idx="140">
                  <c:v>46282</c:v>
                </c:pt>
                <c:pt idx="141">
                  <c:v>46283</c:v>
                </c:pt>
                <c:pt idx="144">
                  <c:v>46293</c:v>
                </c:pt>
                <c:pt idx="147">
                  <c:v>46297</c:v>
                </c:pt>
              </c:numCache>
            </c:numRef>
          </c:cat>
          <c:val>
            <c:numRef>
              <c:f>Sheet1!$E$4:$E$151</c:f>
              <c:numCache>
                <c:formatCode>"$"#,##0.00_);\("$"#,##0.00\)</c:formatCode>
                <c:ptCount val="148"/>
                <c:pt idx="0">
                  <c:v>10.01</c:v>
                </c:pt>
                <c:pt idx="1">
                  <c:v>10.39</c:v>
                </c:pt>
                <c:pt idx="2">
                  <c:v>10.31</c:v>
                </c:pt>
                <c:pt idx="3">
                  <c:v>14.35</c:v>
                </c:pt>
                <c:pt idx="4">
                  <c:v>17.5</c:v>
                </c:pt>
                <c:pt idx="5">
                  <c:v>15.73</c:v>
                </c:pt>
                <c:pt idx="6">
                  <c:v>16.36</c:v>
                </c:pt>
                <c:pt idx="7">
                  <c:v>17.22</c:v>
                </c:pt>
                <c:pt idx="8">
                  <c:v>18.829999999999998</c:v>
                </c:pt>
                <c:pt idx="9">
                  <c:v>16.127787895662369</c:v>
                </c:pt>
                <c:pt idx="10">
                  <c:v>16.908647391559199</c:v>
                </c:pt>
                <c:pt idx="11">
                  <c:v>17.204999999999998</c:v>
                </c:pt>
                <c:pt idx="12">
                  <c:v>16.850999999999999</c:v>
                </c:pt>
                <c:pt idx="13">
                  <c:v>17.178999999999998</c:v>
                </c:pt>
                <c:pt idx="14">
                  <c:v>17.454999999999998</c:v>
                </c:pt>
                <c:pt idx="15">
                  <c:v>18.489000000000001</c:v>
                </c:pt>
                <c:pt idx="16">
                  <c:v>20.913</c:v>
                </c:pt>
                <c:pt idx="17">
                  <c:v>20.126999999999999</c:v>
                </c:pt>
                <c:pt idx="18">
                  <c:v>19.452000000000002</c:v>
                </c:pt>
                <c:pt idx="19">
                  <c:v>18.492999999999999</c:v>
                </c:pt>
                <c:pt idx="20">
                  <c:v>18.073</c:v>
                </c:pt>
                <c:pt idx="21">
                  <c:v>18.847000000000001</c:v>
                </c:pt>
                <c:pt idx="22">
                  <c:v>18.477</c:v>
                </c:pt>
                <c:pt idx="23">
                  <c:v>18.53</c:v>
                </c:pt>
                <c:pt idx="24">
                  <c:v>17.183</c:v>
                </c:pt>
                <c:pt idx="25">
                  <c:v>16.222000000000001</c:v>
                </c:pt>
                <c:pt idx="26">
                  <c:v>16.981000000000002</c:v>
                </c:pt>
                <c:pt idx="27">
                  <c:v>16.968</c:v>
                </c:pt>
                <c:pt idx="28">
                  <c:v>18.099</c:v>
                </c:pt>
                <c:pt idx="29">
                  <c:v>15.561</c:v>
                </c:pt>
                <c:pt idx="30">
                  <c:v>15.843999999999999</c:v>
                </c:pt>
                <c:pt idx="31">
                  <c:v>15.031000000000001</c:v>
                </c:pt>
                <c:pt idx="32">
                  <c:v>15.957000000000001</c:v>
                </c:pt>
                <c:pt idx="33">
                  <c:v>15.032</c:v>
                </c:pt>
                <c:pt idx="34">
                  <c:v>14.339</c:v>
                </c:pt>
                <c:pt idx="35">
                  <c:v>14.661</c:v>
                </c:pt>
                <c:pt idx="36">
                  <c:v>13.444000000000001</c:v>
                </c:pt>
                <c:pt idx="37">
                  <c:v>13.923999999999999</c:v>
                </c:pt>
                <c:pt idx="38">
                  <c:v>14.465</c:v>
                </c:pt>
                <c:pt idx="39">
                  <c:v>14.981</c:v>
                </c:pt>
                <c:pt idx="40">
                  <c:v>15.287000000000001</c:v>
                </c:pt>
                <c:pt idx="41">
                  <c:v>15.423</c:v>
                </c:pt>
                <c:pt idx="42">
                  <c:v>15.409000000000001</c:v>
                </c:pt>
                <c:pt idx="43">
                  <c:v>15.016</c:v>
                </c:pt>
                <c:pt idx="44">
                  <c:v>16.106000000000002</c:v>
                </c:pt>
                <c:pt idx="45">
                  <c:v>15.845000000000001</c:v>
                </c:pt>
                <c:pt idx="46">
                  <c:v>15.819000000000001</c:v>
                </c:pt>
                <c:pt idx="47">
                  <c:v>16.556000000000001</c:v>
                </c:pt>
                <c:pt idx="48">
                  <c:v>16.135999999999999</c:v>
                </c:pt>
                <c:pt idx="49">
                  <c:v>15.156000000000001</c:v>
                </c:pt>
                <c:pt idx="50">
                  <c:v>15.066000000000001</c:v>
                </c:pt>
                <c:pt idx="51">
                  <c:v>15.263999999999999</c:v>
                </c:pt>
                <c:pt idx="52">
                  <c:v>15.994</c:v>
                </c:pt>
                <c:pt idx="53">
                  <c:v>16.087</c:v>
                </c:pt>
                <c:pt idx="54">
                  <c:v>16.132999999999999</c:v>
                </c:pt>
                <c:pt idx="55">
                  <c:v>16.34</c:v>
                </c:pt>
                <c:pt idx="56">
                  <c:v>17.126000000000001</c:v>
                </c:pt>
                <c:pt idx="57">
                  <c:v>17.173999999999999</c:v>
                </c:pt>
                <c:pt idx="58">
                  <c:v>17.170000000000002</c:v>
                </c:pt>
                <c:pt idx="59">
                  <c:v>17.39</c:v>
                </c:pt>
                <c:pt idx="60">
                  <c:v>16.873999999999999</c:v>
                </c:pt>
                <c:pt idx="61">
                  <c:v>16.638999999999999</c:v>
                </c:pt>
                <c:pt idx="62">
                  <c:v>16.271000000000001</c:v>
                </c:pt>
                <c:pt idx="63">
                  <c:v>15.914</c:v>
                </c:pt>
                <c:pt idx="64">
                  <c:v>16.079999999999998</c:v>
                </c:pt>
                <c:pt idx="65">
                  <c:v>15.77</c:v>
                </c:pt>
                <c:pt idx="66">
                  <c:v>16.754000000000001</c:v>
                </c:pt>
                <c:pt idx="67">
                  <c:v>16.282</c:v>
                </c:pt>
                <c:pt idx="68">
                  <c:v>16.664999999999999</c:v>
                </c:pt>
                <c:pt idx="69">
                  <c:v>16.652999999999999</c:v>
                </c:pt>
                <c:pt idx="70">
                  <c:v>16.460999999999999</c:v>
                </c:pt>
                <c:pt idx="71">
                  <c:v>16.890999999999998</c:v>
                </c:pt>
                <c:pt idx="72">
                  <c:v>16.547999999999998</c:v>
                </c:pt>
                <c:pt idx="73">
                  <c:v>16.598730769230801</c:v>
                </c:pt>
                <c:pt idx="74">
                  <c:v>16.620505494505501</c:v>
                </c:pt>
                <c:pt idx="75">
                  <c:v>15.89</c:v>
                </c:pt>
                <c:pt idx="76">
                  <c:v>14.48</c:v>
                </c:pt>
                <c:pt idx="77">
                  <c:v>14.23</c:v>
                </c:pt>
                <c:pt idx="78">
                  <c:v>13.718999999999999</c:v>
                </c:pt>
                <c:pt idx="79">
                  <c:v>14.135</c:v>
                </c:pt>
                <c:pt idx="80">
                  <c:v>14.1</c:v>
                </c:pt>
                <c:pt idx="81">
                  <c:v>13.673999999999999</c:v>
                </c:pt>
                <c:pt idx="82">
                  <c:v>13.537000000000001</c:v>
                </c:pt>
                <c:pt idx="83">
                  <c:v>13.672000000000001</c:v>
                </c:pt>
                <c:pt idx="84">
                  <c:v>14.298</c:v>
                </c:pt>
                <c:pt idx="85">
                  <c:v>14.59</c:v>
                </c:pt>
                <c:pt idx="86">
                  <c:v>14.317</c:v>
                </c:pt>
                <c:pt idx="87">
                  <c:v>14.792</c:v>
                </c:pt>
                <c:pt idx="88">
                  <c:v>14.798</c:v>
                </c:pt>
                <c:pt idx="89">
                  <c:v>15.637</c:v>
                </c:pt>
                <c:pt idx="90">
                  <c:v>16.419</c:v>
                </c:pt>
                <c:pt idx="91">
                  <c:v>16.818000000000001</c:v>
                </c:pt>
                <c:pt idx="92">
                  <c:v>16.317</c:v>
                </c:pt>
                <c:pt idx="93">
                  <c:v>17.169</c:v>
                </c:pt>
                <c:pt idx="94">
                  <c:v>17.792000000000002</c:v>
                </c:pt>
                <c:pt idx="95">
                  <c:v>18.251999999999999</c:v>
                </c:pt>
                <c:pt idx="96">
                  <c:v>18.463999999999999</c:v>
                </c:pt>
                <c:pt idx="97">
                  <c:v>19.329000000000001</c:v>
                </c:pt>
                <c:pt idx="98">
                  <c:v>19.702000000000002</c:v>
                </c:pt>
                <c:pt idx="99">
                  <c:v>19.670000000000002</c:v>
                </c:pt>
                <c:pt idx="100">
                  <c:v>20.971</c:v>
                </c:pt>
                <c:pt idx="101">
                  <c:v>20.706</c:v>
                </c:pt>
                <c:pt idx="102">
                  <c:v>21.282</c:v>
                </c:pt>
                <c:pt idx="103">
                  <c:v>19.492000000000001</c:v>
                </c:pt>
                <c:pt idx="104">
                  <c:v>19.338999999999999</c:v>
                </c:pt>
                <c:pt idx="105">
                  <c:v>20.251000000000001</c:v>
                </c:pt>
                <c:pt idx="106">
                  <c:v>19.702000000000002</c:v>
                </c:pt>
                <c:pt idx="107">
                  <c:v>19.960999999999999</c:v>
                </c:pt>
                <c:pt idx="108">
                  <c:v>19.443000000000001</c:v>
                </c:pt>
                <c:pt idx="109">
                  <c:v>18.925000000000001</c:v>
                </c:pt>
                <c:pt idx="110">
                  <c:v>17.780999999999999</c:v>
                </c:pt>
                <c:pt idx="111">
                  <c:v>18.888999999999999</c:v>
                </c:pt>
                <c:pt idx="112">
                  <c:v>18.844000000000001</c:v>
                </c:pt>
                <c:pt idx="113">
                  <c:v>20.617999999999999</c:v>
                </c:pt>
                <c:pt idx="114">
                  <c:v>19.905000000000001</c:v>
                </c:pt>
                <c:pt idx="115">
                  <c:v>20.677</c:v>
                </c:pt>
                <c:pt idx="116">
                  <c:v>20.466999999999999</c:v>
                </c:pt>
                <c:pt idx="117">
                  <c:v>20.882000000000001</c:v>
                </c:pt>
                <c:pt idx="118" formatCode="&quot;$&quot;#,##0.00_);[Red]\(&quot;$&quot;#,##0.00\)">
                  <c:v>21.2</c:v>
                </c:pt>
                <c:pt idx="119" formatCode="&quot;$&quot;#,##0.00_);[Red]\(&quot;$&quot;#,##0.00\)">
                  <c:v>21.699000000000002</c:v>
                </c:pt>
                <c:pt idx="120" formatCode="&quot;$&quot;#,##0.00_);[Red]\(&quot;$&quot;#,##0.00\)">
                  <c:v>21.763000000000002</c:v>
                </c:pt>
                <c:pt idx="121" formatCode="&quot;$&quot;#,##0.00_);[Red]\(&quot;$&quot;#,##0.00\)">
                  <c:v>22.448</c:v>
                </c:pt>
                <c:pt idx="122" formatCode="&quot;$&quot;#,##0.00_);[Red]\(&quot;$&quot;#,##0.00\)">
                  <c:v>22.634</c:v>
                </c:pt>
                <c:pt idx="123" formatCode="&quot;$&quot;#,##0.00_);[Red]\(&quot;$&quot;#,##0.00\)">
                  <c:v>23.46</c:v>
                </c:pt>
                <c:pt idx="124" formatCode="&quot;$&quot;#,##0.00_);[Red]\(&quot;$&quot;#,##0.00\)">
                  <c:v>22.870999999999999</c:v>
                </c:pt>
                <c:pt idx="125" formatCode="&quot;$&quot;#,##0.00_);[Red]\(&quot;$&quot;#,##0.00\)">
                  <c:v>22.501999999999999</c:v>
                </c:pt>
                <c:pt idx="126" formatCode="&quot;$&quot;#,##0.00_);[Red]\(&quot;$&quot;#,##0.00\)">
                  <c:v>23.353000000000002</c:v>
                </c:pt>
                <c:pt idx="127" formatCode="&quot;$&quot;#,##0.00_);[Red]\(&quot;$&quot;#,##0.00\)">
                  <c:v>22.856999999999999</c:v>
                </c:pt>
                <c:pt idx="128" formatCode="&quot;$&quot;#,##0.00_);[Red]\(&quot;$&quot;#,##0.00\)">
                  <c:v>23.815999999999999</c:v>
                </c:pt>
                <c:pt idx="129" formatCode="&quot;$&quot;#,##0.00_);[Red]\(&quot;$&quot;#,##0.00\)">
                  <c:v>24.597999999999999</c:v>
                </c:pt>
                <c:pt idx="130" formatCode="&quot;$&quot;#,##0.00_);[Red]\(&quot;$&quot;#,##0.00\)">
                  <c:v>25.073</c:v>
                </c:pt>
                <c:pt idx="131" formatCode="&quot;$&quot;#,##0.00_);[Red]\(&quot;$&quot;#,##0.00\)">
                  <c:v>24.538</c:v>
                </c:pt>
                <c:pt idx="132" formatCode="&quot;$&quot;#,##0.00_);[Red]\(&quot;$&quot;#,##0.00\)">
                  <c:v>24.53</c:v>
                </c:pt>
                <c:pt idx="133" formatCode="&quot;$&quot;#,##0.00_);[Red]\(&quot;$&quot;#,##0.00\)">
                  <c:v>25.898</c:v>
                </c:pt>
                <c:pt idx="134" formatCode="&quot;$&quot;#,##0.00_);[Red]\(&quot;$&quot;#,##0.00\)">
                  <c:v>27.100999999999999</c:v>
                </c:pt>
                <c:pt idx="135" formatCode="&quot;$&quot;#,##0.00_);[Red]\(&quot;$&quot;#,##0.00\)">
                  <c:v>28.004000000000001</c:v>
                </c:pt>
                <c:pt idx="136" formatCode="&quot;$&quot;#,##0.00_);[Red]\(&quot;$&quot;#,##0.00\)">
                  <c:v>27.111000000000001</c:v>
                </c:pt>
                <c:pt idx="137" formatCode="&quot;$&quot;#,##0.00_);[Red]\(&quot;$&quot;#,##0.00\)">
                  <c:v>27.965</c:v>
                </c:pt>
                <c:pt idx="138" formatCode="&quot;$&quot;#,##0.00_);[Red]\(&quot;$&quot;#,##0.00\)">
                  <c:v>27.13</c:v>
                </c:pt>
                <c:pt idx="139" formatCode="&quot;$&quot;#,##0.00_);[Red]\(&quot;$&quot;#,##0.00\)">
                  <c:v>26.327000000000002</c:v>
                </c:pt>
                <c:pt idx="140" formatCode="&quot;$&quot;#,##0.00_);[Red]\(&quot;$&quot;#,##0.00\)">
                  <c:v>25.661000000000001</c:v>
                </c:pt>
                <c:pt idx="141" formatCode="&quot;$&quot;#,##0.00_);[Red]\(&quot;$&quot;#,##0.00\)">
                  <c:v>26.620999999999999</c:v>
                </c:pt>
                <c:pt idx="144" formatCode="&quot;$&quot;#,##0.00_);[Red]\(&quot;$&quot;#,##0.00\)">
                  <c:v>24.11</c:v>
                </c:pt>
                <c:pt idx="147" formatCode="&quot;$&quot;#,##0.00_);[Red]\(&quot;$&quot;#,##0.00\)">
                  <c:v>24.46</c:v>
                </c:pt>
              </c:numCache>
            </c:numRef>
          </c:val>
          <c:smooth val="0"/>
          <c:extLst>
            <c:ext xmlns:c16="http://schemas.microsoft.com/office/drawing/2014/chart" uri="{C3380CC4-5D6E-409C-BE32-E72D297353CC}">
              <c16:uniqueId val="{00000000-1373-DC41-850B-946EFF9A0147}"/>
            </c:ext>
          </c:extLst>
        </c:ser>
        <c:ser>
          <c:idx val="1"/>
          <c:order val="1"/>
          <c:tx>
            <c:strRef>
              <c:f>Sheet1!$F$3</c:f>
              <c:strCache>
                <c:ptCount val="1"/>
                <c:pt idx="0">
                  <c:v>JKM </c:v>
                </c:pt>
              </c:strCache>
            </c:strRef>
          </c:tx>
          <c:spPr>
            <a:ln w="63500" cap="rnd">
              <a:solidFill>
                <a:schemeClr val="accent1">
                  <a:lumMod val="50000"/>
                </a:schemeClr>
              </a:solidFill>
              <a:round/>
            </a:ln>
            <a:effectLst/>
          </c:spPr>
          <c:marker>
            <c:symbol val="none"/>
          </c:marker>
          <c:cat>
            <c:numRef>
              <c:f>Sheet1!$A$4:$A$151</c:f>
              <c:numCache>
                <c:formatCode>m/d/yy</c:formatCode>
                <c:ptCount val="148"/>
                <c:pt idx="0">
                  <c:v>46078</c:v>
                </c:pt>
                <c:pt idx="1">
                  <c:v>46079</c:v>
                </c:pt>
                <c:pt idx="2">
                  <c:v>46080</c:v>
                </c:pt>
                <c:pt idx="3">
                  <c:v>46083</c:v>
                </c:pt>
                <c:pt idx="4">
                  <c:v>46084</c:v>
                </c:pt>
                <c:pt idx="5">
                  <c:v>46085</c:v>
                </c:pt>
                <c:pt idx="6">
                  <c:v>46086</c:v>
                </c:pt>
                <c:pt idx="7">
                  <c:v>46087</c:v>
                </c:pt>
                <c:pt idx="8">
                  <c:v>46090</c:v>
                </c:pt>
                <c:pt idx="9">
                  <c:v>46091</c:v>
                </c:pt>
                <c:pt idx="10">
                  <c:v>46092</c:v>
                </c:pt>
                <c:pt idx="11">
                  <c:v>46093</c:v>
                </c:pt>
                <c:pt idx="12">
                  <c:v>46094</c:v>
                </c:pt>
                <c:pt idx="13">
                  <c:v>46097</c:v>
                </c:pt>
                <c:pt idx="14">
                  <c:v>46098</c:v>
                </c:pt>
                <c:pt idx="15">
                  <c:v>46099</c:v>
                </c:pt>
                <c:pt idx="16">
                  <c:v>46100</c:v>
                </c:pt>
                <c:pt idx="17">
                  <c:v>46101</c:v>
                </c:pt>
                <c:pt idx="18">
                  <c:v>46104</c:v>
                </c:pt>
                <c:pt idx="19">
                  <c:v>46105</c:v>
                </c:pt>
                <c:pt idx="20">
                  <c:v>46106</c:v>
                </c:pt>
                <c:pt idx="21">
                  <c:v>46107</c:v>
                </c:pt>
                <c:pt idx="22">
                  <c:v>46108</c:v>
                </c:pt>
                <c:pt idx="23">
                  <c:v>46111</c:v>
                </c:pt>
                <c:pt idx="24">
                  <c:v>46112</c:v>
                </c:pt>
                <c:pt idx="25">
                  <c:v>46113</c:v>
                </c:pt>
                <c:pt idx="26">
                  <c:v>46114</c:v>
                </c:pt>
                <c:pt idx="27">
                  <c:v>46118</c:v>
                </c:pt>
                <c:pt idx="28">
                  <c:v>46119</c:v>
                </c:pt>
                <c:pt idx="29">
                  <c:v>46120</c:v>
                </c:pt>
                <c:pt idx="30">
                  <c:v>46121</c:v>
                </c:pt>
                <c:pt idx="31">
                  <c:v>46122</c:v>
                </c:pt>
                <c:pt idx="32">
                  <c:v>46125</c:v>
                </c:pt>
                <c:pt idx="33">
                  <c:v>46126</c:v>
                </c:pt>
                <c:pt idx="34">
                  <c:v>46127</c:v>
                </c:pt>
                <c:pt idx="35">
                  <c:v>46128</c:v>
                </c:pt>
                <c:pt idx="36">
                  <c:v>46129</c:v>
                </c:pt>
                <c:pt idx="37">
                  <c:v>46132</c:v>
                </c:pt>
                <c:pt idx="38">
                  <c:v>46133</c:v>
                </c:pt>
                <c:pt idx="39">
                  <c:v>46134</c:v>
                </c:pt>
                <c:pt idx="40">
                  <c:v>46135</c:v>
                </c:pt>
                <c:pt idx="41">
                  <c:v>46136</c:v>
                </c:pt>
                <c:pt idx="42">
                  <c:v>46139</c:v>
                </c:pt>
                <c:pt idx="43">
                  <c:v>46140</c:v>
                </c:pt>
                <c:pt idx="44">
                  <c:v>46141</c:v>
                </c:pt>
                <c:pt idx="45">
                  <c:v>46142</c:v>
                </c:pt>
                <c:pt idx="46">
                  <c:v>46143</c:v>
                </c:pt>
                <c:pt idx="47">
                  <c:v>46146</c:v>
                </c:pt>
                <c:pt idx="48">
                  <c:v>46147</c:v>
                </c:pt>
                <c:pt idx="49">
                  <c:v>46148</c:v>
                </c:pt>
                <c:pt idx="50">
                  <c:v>46149</c:v>
                </c:pt>
                <c:pt idx="51">
                  <c:v>46150</c:v>
                </c:pt>
                <c:pt idx="52">
                  <c:v>46153</c:v>
                </c:pt>
                <c:pt idx="53">
                  <c:v>46154</c:v>
                </c:pt>
                <c:pt idx="54">
                  <c:v>46155</c:v>
                </c:pt>
                <c:pt idx="55">
                  <c:v>46156</c:v>
                </c:pt>
                <c:pt idx="56">
                  <c:v>46157</c:v>
                </c:pt>
                <c:pt idx="57">
                  <c:v>46160</c:v>
                </c:pt>
                <c:pt idx="58">
                  <c:v>46161</c:v>
                </c:pt>
                <c:pt idx="59">
                  <c:v>46162</c:v>
                </c:pt>
                <c:pt idx="60">
                  <c:v>46163</c:v>
                </c:pt>
                <c:pt idx="61">
                  <c:v>46164</c:v>
                </c:pt>
                <c:pt idx="62">
                  <c:v>46168</c:v>
                </c:pt>
                <c:pt idx="63">
                  <c:v>46169</c:v>
                </c:pt>
                <c:pt idx="64">
                  <c:v>46170</c:v>
                </c:pt>
                <c:pt idx="65">
                  <c:v>46171</c:v>
                </c:pt>
                <c:pt idx="66">
                  <c:v>46174</c:v>
                </c:pt>
                <c:pt idx="67">
                  <c:v>46175</c:v>
                </c:pt>
                <c:pt idx="68">
                  <c:v>46176</c:v>
                </c:pt>
                <c:pt idx="69">
                  <c:v>46177</c:v>
                </c:pt>
                <c:pt idx="70">
                  <c:v>46178</c:v>
                </c:pt>
                <c:pt idx="71">
                  <c:v>46181</c:v>
                </c:pt>
                <c:pt idx="72">
                  <c:v>46182</c:v>
                </c:pt>
                <c:pt idx="73">
                  <c:v>46183</c:v>
                </c:pt>
                <c:pt idx="74">
                  <c:v>46184</c:v>
                </c:pt>
                <c:pt idx="75">
                  <c:v>46185</c:v>
                </c:pt>
                <c:pt idx="76">
                  <c:v>46189</c:v>
                </c:pt>
                <c:pt idx="77">
                  <c:v>46190</c:v>
                </c:pt>
                <c:pt idx="78">
                  <c:v>46191</c:v>
                </c:pt>
                <c:pt idx="79">
                  <c:v>46195</c:v>
                </c:pt>
                <c:pt idx="80">
                  <c:v>46196</c:v>
                </c:pt>
                <c:pt idx="81">
                  <c:v>46197</c:v>
                </c:pt>
                <c:pt idx="82">
                  <c:v>46198</c:v>
                </c:pt>
                <c:pt idx="83">
                  <c:v>46199</c:v>
                </c:pt>
                <c:pt idx="84">
                  <c:v>46202</c:v>
                </c:pt>
                <c:pt idx="85">
                  <c:v>46203</c:v>
                </c:pt>
                <c:pt idx="86">
                  <c:v>46204</c:v>
                </c:pt>
                <c:pt idx="87">
                  <c:v>46205</c:v>
                </c:pt>
                <c:pt idx="88">
                  <c:v>46209</c:v>
                </c:pt>
                <c:pt idx="89">
                  <c:v>46210</c:v>
                </c:pt>
                <c:pt idx="90">
                  <c:v>46211</c:v>
                </c:pt>
                <c:pt idx="91">
                  <c:v>46212</c:v>
                </c:pt>
                <c:pt idx="92">
                  <c:v>46213</c:v>
                </c:pt>
                <c:pt idx="93">
                  <c:v>46216</c:v>
                </c:pt>
                <c:pt idx="94">
                  <c:v>46217</c:v>
                </c:pt>
                <c:pt idx="95">
                  <c:v>46218</c:v>
                </c:pt>
                <c:pt idx="96">
                  <c:v>46219</c:v>
                </c:pt>
                <c:pt idx="97">
                  <c:v>46220</c:v>
                </c:pt>
                <c:pt idx="98">
                  <c:v>46223</c:v>
                </c:pt>
                <c:pt idx="99">
                  <c:v>46224</c:v>
                </c:pt>
                <c:pt idx="100">
                  <c:v>46225</c:v>
                </c:pt>
                <c:pt idx="101">
                  <c:v>46226</c:v>
                </c:pt>
                <c:pt idx="102">
                  <c:v>46227</c:v>
                </c:pt>
                <c:pt idx="103">
                  <c:v>46230</c:v>
                </c:pt>
                <c:pt idx="104">
                  <c:v>46231</c:v>
                </c:pt>
                <c:pt idx="105">
                  <c:v>46232</c:v>
                </c:pt>
                <c:pt idx="106">
                  <c:v>46233</c:v>
                </c:pt>
                <c:pt idx="107">
                  <c:v>46234</c:v>
                </c:pt>
                <c:pt idx="108">
                  <c:v>46237</c:v>
                </c:pt>
                <c:pt idx="109">
                  <c:v>46238</c:v>
                </c:pt>
                <c:pt idx="110">
                  <c:v>46239</c:v>
                </c:pt>
                <c:pt idx="111">
                  <c:v>46240</c:v>
                </c:pt>
                <c:pt idx="112">
                  <c:v>46241</c:v>
                </c:pt>
                <c:pt idx="113">
                  <c:v>46244</c:v>
                </c:pt>
                <c:pt idx="114">
                  <c:v>46245</c:v>
                </c:pt>
                <c:pt idx="115">
                  <c:v>46246</c:v>
                </c:pt>
                <c:pt idx="116">
                  <c:v>46247</c:v>
                </c:pt>
                <c:pt idx="117">
                  <c:v>46248</c:v>
                </c:pt>
                <c:pt idx="118">
                  <c:v>46251</c:v>
                </c:pt>
                <c:pt idx="119">
                  <c:v>46252</c:v>
                </c:pt>
                <c:pt idx="120">
                  <c:v>46253</c:v>
                </c:pt>
                <c:pt idx="121">
                  <c:v>46254</c:v>
                </c:pt>
                <c:pt idx="122">
                  <c:v>46255</c:v>
                </c:pt>
                <c:pt idx="123">
                  <c:v>46258</c:v>
                </c:pt>
                <c:pt idx="124">
                  <c:v>46259</c:v>
                </c:pt>
                <c:pt idx="125">
                  <c:v>46260</c:v>
                </c:pt>
                <c:pt idx="126">
                  <c:v>46261</c:v>
                </c:pt>
                <c:pt idx="127">
                  <c:v>46262</c:v>
                </c:pt>
                <c:pt idx="128">
                  <c:v>46265</c:v>
                </c:pt>
                <c:pt idx="129">
                  <c:v>46266</c:v>
                </c:pt>
                <c:pt idx="130">
                  <c:v>46267</c:v>
                </c:pt>
                <c:pt idx="131">
                  <c:v>46269</c:v>
                </c:pt>
                <c:pt idx="132">
                  <c:v>46272</c:v>
                </c:pt>
                <c:pt idx="133">
                  <c:v>46273</c:v>
                </c:pt>
                <c:pt idx="134">
                  <c:v>46274</c:v>
                </c:pt>
                <c:pt idx="135">
                  <c:v>46275</c:v>
                </c:pt>
                <c:pt idx="136">
                  <c:v>46276</c:v>
                </c:pt>
                <c:pt idx="137">
                  <c:v>46279</c:v>
                </c:pt>
                <c:pt idx="138">
                  <c:v>46280</c:v>
                </c:pt>
                <c:pt idx="139">
                  <c:v>46281</c:v>
                </c:pt>
                <c:pt idx="140">
                  <c:v>46282</c:v>
                </c:pt>
                <c:pt idx="141">
                  <c:v>46283</c:v>
                </c:pt>
                <c:pt idx="144">
                  <c:v>46293</c:v>
                </c:pt>
                <c:pt idx="147">
                  <c:v>46297</c:v>
                </c:pt>
              </c:numCache>
            </c:numRef>
          </c:cat>
          <c:val>
            <c:numRef>
              <c:f>Sheet1!$F$4:$F$151</c:f>
              <c:numCache>
                <c:formatCode>"$"#,##0.00_);\("$"#,##0.00\)</c:formatCode>
                <c:ptCount val="148"/>
                <c:pt idx="0" formatCode="#,##0.00_);\(#,##0.00\)">
                  <c:v>10.595000000000001</c:v>
                </c:pt>
                <c:pt idx="1">
                  <c:v>10.605</c:v>
                </c:pt>
                <c:pt idx="2">
                  <c:v>10.725</c:v>
                </c:pt>
                <c:pt idx="3">
                  <c:v>13.365</c:v>
                </c:pt>
                <c:pt idx="4">
                  <c:v>15.77</c:v>
                </c:pt>
                <c:pt idx="5">
                  <c:v>15.105</c:v>
                </c:pt>
                <c:pt idx="6">
                  <c:v>15.494999999999999</c:v>
                </c:pt>
                <c:pt idx="7">
                  <c:v>15.71</c:v>
                </c:pt>
                <c:pt idx="8">
                  <c:v>16.23</c:v>
                </c:pt>
                <c:pt idx="9">
                  <c:v>15.92</c:v>
                </c:pt>
                <c:pt idx="10">
                  <c:v>15.98</c:v>
                </c:pt>
                <c:pt idx="11">
                  <c:v>16.09</c:v>
                </c:pt>
                <c:pt idx="12">
                  <c:v>16.184999999999999</c:v>
                </c:pt>
                <c:pt idx="13">
                  <c:v>19.274999999999999</c:v>
                </c:pt>
                <c:pt idx="14">
                  <c:v>19.41</c:v>
                </c:pt>
                <c:pt idx="15">
                  <c:v>20.175000000000001</c:v>
                </c:pt>
                <c:pt idx="16">
                  <c:v>22.35</c:v>
                </c:pt>
                <c:pt idx="17">
                  <c:v>21.704999999999998</c:v>
                </c:pt>
                <c:pt idx="18">
                  <c:v>21</c:v>
                </c:pt>
                <c:pt idx="19">
                  <c:v>20.524999999999999</c:v>
                </c:pt>
                <c:pt idx="20">
                  <c:v>19.989999999999998</c:v>
                </c:pt>
                <c:pt idx="21">
                  <c:v>20.495000000000001</c:v>
                </c:pt>
                <c:pt idx="22">
                  <c:v>20.395</c:v>
                </c:pt>
                <c:pt idx="23">
                  <c:v>20.53</c:v>
                </c:pt>
                <c:pt idx="24">
                  <c:v>20.13</c:v>
                </c:pt>
                <c:pt idx="25">
                  <c:v>19.829999999999998</c:v>
                </c:pt>
                <c:pt idx="26">
                  <c:v>19.965</c:v>
                </c:pt>
                <c:pt idx="27">
                  <c:v>19.965</c:v>
                </c:pt>
                <c:pt idx="28">
                  <c:v>19.864999999999998</c:v>
                </c:pt>
                <c:pt idx="29">
                  <c:v>19.489999999999998</c:v>
                </c:pt>
                <c:pt idx="30">
                  <c:v>19.495000000000001</c:v>
                </c:pt>
                <c:pt idx="31">
                  <c:v>19.420000000000002</c:v>
                </c:pt>
                <c:pt idx="32">
                  <c:v>19.440000000000001</c:v>
                </c:pt>
                <c:pt idx="33">
                  <c:v>19.350000000000001</c:v>
                </c:pt>
                <c:pt idx="34">
                  <c:v>19.190000000000001</c:v>
                </c:pt>
                <c:pt idx="35">
                  <c:v>16.13</c:v>
                </c:pt>
                <c:pt idx="36">
                  <c:v>15</c:v>
                </c:pt>
                <c:pt idx="37">
                  <c:v>15.23</c:v>
                </c:pt>
                <c:pt idx="38">
                  <c:v>15.81</c:v>
                </c:pt>
                <c:pt idx="39">
                  <c:v>16.125</c:v>
                </c:pt>
                <c:pt idx="40">
                  <c:v>16.39</c:v>
                </c:pt>
                <c:pt idx="41">
                  <c:v>16.55</c:v>
                </c:pt>
                <c:pt idx="42">
                  <c:v>16.555</c:v>
                </c:pt>
                <c:pt idx="43">
                  <c:v>16.48</c:v>
                </c:pt>
                <c:pt idx="44">
                  <c:v>16.965</c:v>
                </c:pt>
                <c:pt idx="45">
                  <c:v>16.905000000000001</c:v>
                </c:pt>
                <c:pt idx="46">
                  <c:v>16.864999999999998</c:v>
                </c:pt>
                <c:pt idx="47">
                  <c:v>16.864999999999998</c:v>
                </c:pt>
                <c:pt idx="48">
                  <c:v>17.035</c:v>
                </c:pt>
                <c:pt idx="49">
                  <c:v>16.850000000000001</c:v>
                </c:pt>
                <c:pt idx="50">
                  <c:v>16.84</c:v>
                </c:pt>
                <c:pt idx="51">
                  <c:v>16.87</c:v>
                </c:pt>
                <c:pt idx="52">
                  <c:v>16.945</c:v>
                </c:pt>
                <c:pt idx="53">
                  <c:v>16.984999999999999</c:v>
                </c:pt>
                <c:pt idx="54">
                  <c:v>17.02</c:v>
                </c:pt>
                <c:pt idx="55">
                  <c:v>17.065000000000001</c:v>
                </c:pt>
                <c:pt idx="56">
                  <c:v>17.105</c:v>
                </c:pt>
                <c:pt idx="57">
                  <c:v>17.105</c:v>
                </c:pt>
                <c:pt idx="58">
                  <c:v>18.96</c:v>
                </c:pt>
                <c:pt idx="59">
                  <c:v>19.61</c:v>
                </c:pt>
                <c:pt idx="60">
                  <c:v>18.920000000000002</c:v>
                </c:pt>
                <c:pt idx="61">
                  <c:v>18.809999999999999</c:v>
                </c:pt>
                <c:pt idx="62">
                  <c:v>18.425000000000001</c:v>
                </c:pt>
                <c:pt idx="63">
                  <c:v>18.234999999999999</c:v>
                </c:pt>
                <c:pt idx="64">
                  <c:v>18.335000000000001</c:v>
                </c:pt>
                <c:pt idx="65">
                  <c:v>18.3</c:v>
                </c:pt>
                <c:pt idx="66">
                  <c:v>18.684999999999999</c:v>
                </c:pt>
                <c:pt idx="67">
                  <c:v>18.61</c:v>
                </c:pt>
                <c:pt idx="68">
                  <c:v>18.815000000000001</c:v>
                </c:pt>
                <c:pt idx="69">
                  <c:v>18.765000000000001</c:v>
                </c:pt>
                <c:pt idx="70">
                  <c:v>18.774999999999999</c:v>
                </c:pt>
                <c:pt idx="71">
                  <c:v>18.895</c:v>
                </c:pt>
                <c:pt idx="72">
                  <c:v>18.885000000000002</c:v>
                </c:pt>
                <c:pt idx="73">
                  <c:v>18.822500000000002</c:v>
                </c:pt>
                <c:pt idx="74">
                  <c:v>18.8470879120879</c:v>
                </c:pt>
                <c:pt idx="75">
                  <c:v>18.850000000000001</c:v>
                </c:pt>
                <c:pt idx="76">
                  <c:v>16.22</c:v>
                </c:pt>
                <c:pt idx="77">
                  <c:v>15.94</c:v>
                </c:pt>
                <c:pt idx="78">
                  <c:v>15.315</c:v>
                </c:pt>
                <c:pt idx="79">
                  <c:v>15.86</c:v>
                </c:pt>
                <c:pt idx="80">
                  <c:v>15.74</c:v>
                </c:pt>
                <c:pt idx="81">
                  <c:v>15.55</c:v>
                </c:pt>
                <c:pt idx="82">
                  <c:v>15.385</c:v>
                </c:pt>
                <c:pt idx="83">
                  <c:v>15.525</c:v>
                </c:pt>
                <c:pt idx="84">
                  <c:v>15.82</c:v>
                </c:pt>
                <c:pt idx="85">
                  <c:v>16.05</c:v>
                </c:pt>
                <c:pt idx="86">
                  <c:v>16.024999999999999</c:v>
                </c:pt>
                <c:pt idx="87">
                  <c:v>16.079999999999998</c:v>
                </c:pt>
                <c:pt idx="88">
                  <c:v>16.065000000000001</c:v>
                </c:pt>
                <c:pt idx="89">
                  <c:v>16.175000000000001</c:v>
                </c:pt>
                <c:pt idx="90">
                  <c:v>16.510000000000002</c:v>
                </c:pt>
                <c:pt idx="91">
                  <c:v>16.574999999999999</c:v>
                </c:pt>
                <c:pt idx="92">
                  <c:v>16.52</c:v>
                </c:pt>
                <c:pt idx="93">
                  <c:v>16.53</c:v>
                </c:pt>
                <c:pt idx="94">
                  <c:v>16.655000000000001</c:v>
                </c:pt>
                <c:pt idx="95">
                  <c:v>16.808</c:v>
                </c:pt>
                <c:pt idx="96">
                  <c:v>19.925000000000001</c:v>
                </c:pt>
                <c:pt idx="97">
                  <c:v>20.984999999999999</c:v>
                </c:pt>
                <c:pt idx="98">
                  <c:v>21.024999999999999</c:v>
                </c:pt>
                <c:pt idx="99">
                  <c:v>21.024999999999999</c:v>
                </c:pt>
                <c:pt idx="100">
                  <c:v>22</c:v>
                </c:pt>
                <c:pt idx="101">
                  <c:v>21.824999999999999</c:v>
                </c:pt>
                <c:pt idx="102">
                  <c:v>22</c:v>
                </c:pt>
                <c:pt idx="103">
                  <c:v>21.43</c:v>
                </c:pt>
                <c:pt idx="104">
                  <c:v>21.324999999999999</c:v>
                </c:pt>
                <c:pt idx="105">
                  <c:v>21.43</c:v>
                </c:pt>
                <c:pt idx="106">
                  <c:v>21.375</c:v>
                </c:pt>
                <c:pt idx="107">
                  <c:v>21.45</c:v>
                </c:pt>
                <c:pt idx="108">
                  <c:v>21.254999999999999</c:v>
                </c:pt>
                <c:pt idx="109">
                  <c:v>21.175000000000001</c:v>
                </c:pt>
                <c:pt idx="110">
                  <c:v>20.914999999999999</c:v>
                </c:pt>
                <c:pt idx="111">
                  <c:v>21.14</c:v>
                </c:pt>
                <c:pt idx="112">
                  <c:v>21.114999999999998</c:v>
                </c:pt>
                <c:pt idx="113">
                  <c:v>21.26</c:v>
                </c:pt>
                <c:pt idx="114">
                  <c:v>21.184999999999999</c:v>
                </c:pt>
                <c:pt idx="115">
                  <c:v>21.24</c:v>
                </c:pt>
                <c:pt idx="116">
                  <c:v>21.195</c:v>
                </c:pt>
                <c:pt idx="117">
                  <c:v>21.219000000000001</c:v>
                </c:pt>
                <c:pt idx="118" formatCode="&quot;$&quot;#,##0.00_);[Red]\(&quot;$&quot;#,##0.00\)">
                  <c:v>21.22</c:v>
                </c:pt>
                <c:pt idx="119" formatCode="&quot;$&quot;#,##0.00_);[Red]\(&quot;$&quot;#,##0.00\)">
                  <c:v>21.885000000000002</c:v>
                </c:pt>
                <c:pt idx="120" formatCode="&quot;$&quot;#,##0.00_);[Red]\(&quot;$&quot;#,##0.00\)">
                  <c:v>22.085000000000001</c:v>
                </c:pt>
                <c:pt idx="121" formatCode="&quot;$&quot;#,##0.00_);[Red]\(&quot;$&quot;#,##0.00\)">
                  <c:v>22.61</c:v>
                </c:pt>
                <c:pt idx="122" formatCode="&quot;$&quot;#,##0.00_);[Red]\(&quot;$&quot;#,##0.00\)">
                  <c:v>22.94</c:v>
                </c:pt>
                <c:pt idx="123" formatCode="&quot;$&quot;#,##0.00_);[Red]\(&quot;$&quot;#,##0.00\)">
                  <c:v>23.51</c:v>
                </c:pt>
                <c:pt idx="124" formatCode="&quot;$&quot;#,##0.00_);[Red]\(&quot;$&quot;#,##0.00\)">
                  <c:v>23.32</c:v>
                </c:pt>
                <c:pt idx="125" formatCode="&quot;$&quot;#,##0.00_);[Red]\(&quot;$&quot;#,##0.00\)">
                  <c:v>22.945</c:v>
                </c:pt>
                <c:pt idx="126" formatCode="&quot;$&quot;#,##0.00_);[Red]\(&quot;$&quot;#,##0.00\)">
                  <c:v>23.41</c:v>
                </c:pt>
                <c:pt idx="127" formatCode="&quot;$&quot;#,##0.00_);[Red]\(&quot;$&quot;#,##0.00\)">
                  <c:v>23.175000000000001</c:v>
                </c:pt>
                <c:pt idx="128" formatCode="&quot;$&quot;#,##0.00_);[Red]\(&quot;$&quot;#,##0.00\)">
                  <c:v>22.704999999999998</c:v>
                </c:pt>
                <c:pt idx="129" formatCode="&quot;$&quot;#,##0.00_);[Red]\(&quot;$&quot;#,##0.00\)">
                  <c:v>23.614999999999998</c:v>
                </c:pt>
                <c:pt idx="130" formatCode="&quot;$&quot;#,##0.00_);[Red]\(&quot;$&quot;#,##0.00\)">
                  <c:v>23.76</c:v>
                </c:pt>
                <c:pt idx="131" formatCode="&quot;$&quot;#,##0.00_);[Red]\(&quot;$&quot;#,##0.00\)">
                  <c:v>24.024999999999999</c:v>
                </c:pt>
                <c:pt idx="132" formatCode="&quot;$&quot;#,##0.00_);[Red]\(&quot;$&quot;#,##0.00\)">
                  <c:v>24.02</c:v>
                </c:pt>
                <c:pt idx="133" formatCode="&quot;$&quot;#,##0.00_);[Red]\(&quot;$&quot;#,##0.00\)">
                  <c:v>24.385000000000002</c:v>
                </c:pt>
                <c:pt idx="134" formatCode="&quot;$&quot;#,##0.00_);[Red]\(&quot;$&quot;#,##0.00\)">
                  <c:v>24.684999999999999</c:v>
                </c:pt>
                <c:pt idx="135" formatCode="&quot;$&quot;#,##0.00_);[Red]\(&quot;$&quot;#,##0.00\)">
                  <c:v>24.815000000000001</c:v>
                </c:pt>
                <c:pt idx="136" formatCode="&quot;$&quot;#,##0.00_);[Red]\(&quot;$&quot;#,##0.00\)">
                  <c:v>24.885000000000002</c:v>
                </c:pt>
                <c:pt idx="137" formatCode="&quot;$&quot;#,##0.00_);[Red]\(&quot;$&quot;#,##0.00\)">
                  <c:v>25.06</c:v>
                </c:pt>
                <c:pt idx="138" formatCode="&quot;$&quot;#,##0.00_);[Red]\(&quot;$&quot;#,##0.00\)">
                  <c:v>25.207999999999998</c:v>
                </c:pt>
                <c:pt idx="139" formatCode="&quot;$&quot;#,##0.00_);[Red]\(&quot;$&quot;#,##0.00\)">
                  <c:v>27.225000000000001</c:v>
                </c:pt>
                <c:pt idx="140" formatCode="&quot;$&quot;#,##0.00_);[Red]\(&quot;$&quot;#,##0.00\)">
                  <c:v>26.75</c:v>
                </c:pt>
                <c:pt idx="141" formatCode="&quot;$&quot;#,##0.00_);[Red]\(&quot;$&quot;#,##0.00\)">
                  <c:v>27.51</c:v>
                </c:pt>
                <c:pt idx="144" formatCode="&quot;$&quot;#,##0.00_);[Red]\(&quot;$&quot;#,##0.00\)">
                  <c:v>25.81</c:v>
                </c:pt>
                <c:pt idx="147" formatCode="&quot;$&quot;#,##0.00_);[Red]\(&quot;$&quot;#,##0.00\)">
                  <c:v>25.78</c:v>
                </c:pt>
              </c:numCache>
            </c:numRef>
          </c:val>
          <c:smooth val="0"/>
          <c:extLst>
            <c:ext xmlns:c16="http://schemas.microsoft.com/office/drawing/2014/chart" uri="{C3380CC4-5D6E-409C-BE32-E72D297353CC}">
              <c16:uniqueId val="{00000001-1373-DC41-850B-946EFF9A0147}"/>
            </c:ext>
          </c:extLst>
        </c:ser>
        <c:ser>
          <c:idx val="2"/>
          <c:order val="2"/>
          <c:tx>
            <c:strRef>
              <c:f>Sheet1!$G$3</c:f>
              <c:strCache>
                <c:ptCount val="1"/>
                <c:pt idx="0">
                  <c:v>Henry  Hub</c:v>
                </c:pt>
              </c:strCache>
            </c:strRef>
          </c:tx>
          <c:spPr>
            <a:ln w="63500" cap="rnd">
              <a:solidFill>
                <a:schemeClr val="accent1"/>
              </a:solidFill>
              <a:round/>
            </a:ln>
            <a:effectLst/>
          </c:spPr>
          <c:marker>
            <c:symbol val="none"/>
          </c:marker>
          <c:cat>
            <c:numRef>
              <c:f>Sheet1!$A$4:$A$151</c:f>
              <c:numCache>
                <c:formatCode>m/d/yy</c:formatCode>
                <c:ptCount val="148"/>
                <c:pt idx="0">
                  <c:v>46078</c:v>
                </c:pt>
                <c:pt idx="1">
                  <c:v>46079</c:v>
                </c:pt>
                <c:pt idx="2">
                  <c:v>46080</c:v>
                </c:pt>
                <c:pt idx="3">
                  <c:v>46083</c:v>
                </c:pt>
                <c:pt idx="4">
                  <c:v>46084</c:v>
                </c:pt>
                <c:pt idx="5">
                  <c:v>46085</c:v>
                </c:pt>
                <c:pt idx="6">
                  <c:v>46086</c:v>
                </c:pt>
                <c:pt idx="7">
                  <c:v>46087</c:v>
                </c:pt>
                <c:pt idx="8">
                  <c:v>46090</c:v>
                </c:pt>
                <c:pt idx="9">
                  <c:v>46091</c:v>
                </c:pt>
                <c:pt idx="10">
                  <c:v>46092</c:v>
                </c:pt>
                <c:pt idx="11">
                  <c:v>46093</c:v>
                </c:pt>
                <c:pt idx="12">
                  <c:v>46094</c:v>
                </c:pt>
                <c:pt idx="13">
                  <c:v>46097</c:v>
                </c:pt>
                <c:pt idx="14">
                  <c:v>46098</c:v>
                </c:pt>
                <c:pt idx="15">
                  <c:v>46099</c:v>
                </c:pt>
                <c:pt idx="16">
                  <c:v>46100</c:v>
                </c:pt>
                <c:pt idx="17">
                  <c:v>46101</c:v>
                </c:pt>
                <c:pt idx="18">
                  <c:v>46104</c:v>
                </c:pt>
                <c:pt idx="19">
                  <c:v>46105</c:v>
                </c:pt>
                <c:pt idx="20">
                  <c:v>46106</c:v>
                </c:pt>
                <c:pt idx="21">
                  <c:v>46107</c:v>
                </c:pt>
                <c:pt idx="22">
                  <c:v>46108</c:v>
                </c:pt>
                <c:pt idx="23">
                  <c:v>46111</c:v>
                </c:pt>
                <c:pt idx="24">
                  <c:v>46112</c:v>
                </c:pt>
                <c:pt idx="25">
                  <c:v>46113</c:v>
                </c:pt>
                <c:pt idx="26">
                  <c:v>46114</c:v>
                </c:pt>
                <c:pt idx="27">
                  <c:v>46118</c:v>
                </c:pt>
                <c:pt idx="28">
                  <c:v>46119</c:v>
                </c:pt>
                <c:pt idx="29">
                  <c:v>46120</c:v>
                </c:pt>
                <c:pt idx="30">
                  <c:v>46121</c:v>
                </c:pt>
                <c:pt idx="31">
                  <c:v>46122</c:v>
                </c:pt>
                <c:pt idx="32">
                  <c:v>46125</c:v>
                </c:pt>
                <c:pt idx="33">
                  <c:v>46126</c:v>
                </c:pt>
                <c:pt idx="34">
                  <c:v>46127</c:v>
                </c:pt>
                <c:pt idx="35">
                  <c:v>46128</c:v>
                </c:pt>
                <c:pt idx="36">
                  <c:v>46129</c:v>
                </c:pt>
                <c:pt idx="37">
                  <c:v>46132</c:v>
                </c:pt>
                <c:pt idx="38">
                  <c:v>46133</c:v>
                </c:pt>
                <c:pt idx="39">
                  <c:v>46134</c:v>
                </c:pt>
                <c:pt idx="40">
                  <c:v>46135</c:v>
                </c:pt>
                <c:pt idx="41">
                  <c:v>46136</c:v>
                </c:pt>
                <c:pt idx="42">
                  <c:v>46139</c:v>
                </c:pt>
                <c:pt idx="43">
                  <c:v>46140</c:v>
                </c:pt>
                <c:pt idx="44">
                  <c:v>46141</c:v>
                </c:pt>
                <c:pt idx="45">
                  <c:v>46142</c:v>
                </c:pt>
                <c:pt idx="46">
                  <c:v>46143</c:v>
                </c:pt>
                <c:pt idx="47">
                  <c:v>46146</c:v>
                </c:pt>
                <c:pt idx="48">
                  <c:v>46147</c:v>
                </c:pt>
                <c:pt idx="49">
                  <c:v>46148</c:v>
                </c:pt>
                <c:pt idx="50">
                  <c:v>46149</c:v>
                </c:pt>
                <c:pt idx="51">
                  <c:v>46150</c:v>
                </c:pt>
                <c:pt idx="52">
                  <c:v>46153</c:v>
                </c:pt>
                <c:pt idx="53">
                  <c:v>46154</c:v>
                </c:pt>
                <c:pt idx="54">
                  <c:v>46155</c:v>
                </c:pt>
                <c:pt idx="55">
                  <c:v>46156</c:v>
                </c:pt>
                <c:pt idx="56">
                  <c:v>46157</c:v>
                </c:pt>
                <c:pt idx="57">
                  <c:v>46160</c:v>
                </c:pt>
                <c:pt idx="58">
                  <c:v>46161</c:v>
                </c:pt>
                <c:pt idx="59">
                  <c:v>46162</c:v>
                </c:pt>
                <c:pt idx="60">
                  <c:v>46163</c:v>
                </c:pt>
                <c:pt idx="61">
                  <c:v>46164</c:v>
                </c:pt>
                <c:pt idx="62">
                  <c:v>46168</c:v>
                </c:pt>
                <c:pt idx="63">
                  <c:v>46169</c:v>
                </c:pt>
                <c:pt idx="64">
                  <c:v>46170</c:v>
                </c:pt>
                <c:pt idx="65">
                  <c:v>46171</c:v>
                </c:pt>
                <c:pt idx="66">
                  <c:v>46174</c:v>
                </c:pt>
                <c:pt idx="67">
                  <c:v>46175</c:v>
                </c:pt>
                <c:pt idx="68">
                  <c:v>46176</c:v>
                </c:pt>
                <c:pt idx="69">
                  <c:v>46177</c:v>
                </c:pt>
                <c:pt idx="70">
                  <c:v>46178</c:v>
                </c:pt>
                <c:pt idx="71">
                  <c:v>46181</c:v>
                </c:pt>
                <c:pt idx="72">
                  <c:v>46182</c:v>
                </c:pt>
                <c:pt idx="73">
                  <c:v>46183</c:v>
                </c:pt>
                <c:pt idx="74">
                  <c:v>46184</c:v>
                </c:pt>
                <c:pt idx="75">
                  <c:v>46185</c:v>
                </c:pt>
                <c:pt idx="76">
                  <c:v>46189</c:v>
                </c:pt>
                <c:pt idx="77">
                  <c:v>46190</c:v>
                </c:pt>
                <c:pt idx="78">
                  <c:v>46191</c:v>
                </c:pt>
                <c:pt idx="79">
                  <c:v>46195</c:v>
                </c:pt>
                <c:pt idx="80">
                  <c:v>46196</c:v>
                </c:pt>
                <c:pt idx="81">
                  <c:v>46197</c:v>
                </c:pt>
                <c:pt idx="82">
                  <c:v>46198</c:v>
                </c:pt>
                <c:pt idx="83">
                  <c:v>46199</c:v>
                </c:pt>
                <c:pt idx="84">
                  <c:v>46202</c:v>
                </c:pt>
                <c:pt idx="85">
                  <c:v>46203</c:v>
                </c:pt>
                <c:pt idx="86">
                  <c:v>46204</c:v>
                </c:pt>
                <c:pt idx="87">
                  <c:v>46205</c:v>
                </c:pt>
                <c:pt idx="88">
                  <c:v>46209</c:v>
                </c:pt>
                <c:pt idx="89">
                  <c:v>46210</c:v>
                </c:pt>
                <c:pt idx="90">
                  <c:v>46211</c:v>
                </c:pt>
                <c:pt idx="91">
                  <c:v>46212</c:v>
                </c:pt>
                <c:pt idx="92">
                  <c:v>46213</c:v>
                </c:pt>
                <c:pt idx="93">
                  <c:v>46216</c:v>
                </c:pt>
                <c:pt idx="94">
                  <c:v>46217</c:v>
                </c:pt>
                <c:pt idx="95">
                  <c:v>46218</c:v>
                </c:pt>
                <c:pt idx="96">
                  <c:v>46219</c:v>
                </c:pt>
                <c:pt idx="97">
                  <c:v>46220</c:v>
                </c:pt>
                <c:pt idx="98">
                  <c:v>46223</c:v>
                </c:pt>
                <c:pt idx="99">
                  <c:v>46224</c:v>
                </c:pt>
                <c:pt idx="100">
                  <c:v>46225</c:v>
                </c:pt>
                <c:pt idx="101">
                  <c:v>46226</c:v>
                </c:pt>
                <c:pt idx="102">
                  <c:v>46227</c:v>
                </c:pt>
                <c:pt idx="103">
                  <c:v>46230</c:v>
                </c:pt>
                <c:pt idx="104">
                  <c:v>46231</c:v>
                </c:pt>
                <c:pt idx="105">
                  <c:v>46232</c:v>
                </c:pt>
                <c:pt idx="106">
                  <c:v>46233</c:v>
                </c:pt>
                <c:pt idx="107">
                  <c:v>46234</c:v>
                </c:pt>
                <c:pt idx="108">
                  <c:v>46237</c:v>
                </c:pt>
                <c:pt idx="109">
                  <c:v>46238</c:v>
                </c:pt>
                <c:pt idx="110">
                  <c:v>46239</c:v>
                </c:pt>
                <c:pt idx="111">
                  <c:v>46240</c:v>
                </c:pt>
                <c:pt idx="112">
                  <c:v>46241</c:v>
                </c:pt>
                <c:pt idx="113">
                  <c:v>46244</c:v>
                </c:pt>
                <c:pt idx="114">
                  <c:v>46245</c:v>
                </c:pt>
                <c:pt idx="115">
                  <c:v>46246</c:v>
                </c:pt>
                <c:pt idx="116">
                  <c:v>46247</c:v>
                </c:pt>
                <c:pt idx="117">
                  <c:v>46248</c:v>
                </c:pt>
                <c:pt idx="118">
                  <c:v>46251</c:v>
                </c:pt>
                <c:pt idx="119">
                  <c:v>46252</c:v>
                </c:pt>
                <c:pt idx="120">
                  <c:v>46253</c:v>
                </c:pt>
                <c:pt idx="121">
                  <c:v>46254</c:v>
                </c:pt>
                <c:pt idx="122">
                  <c:v>46255</c:v>
                </c:pt>
                <c:pt idx="123">
                  <c:v>46258</c:v>
                </c:pt>
                <c:pt idx="124">
                  <c:v>46259</c:v>
                </c:pt>
                <c:pt idx="125">
                  <c:v>46260</c:v>
                </c:pt>
                <c:pt idx="126">
                  <c:v>46261</c:v>
                </c:pt>
                <c:pt idx="127">
                  <c:v>46262</c:v>
                </c:pt>
                <c:pt idx="128">
                  <c:v>46265</c:v>
                </c:pt>
                <c:pt idx="129">
                  <c:v>46266</c:v>
                </c:pt>
                <c:pt idx="130">
                  <c:v>46267</c:v>
                </c:pt>
                <c:pt idx="131">
                  <c:v>46269</c:v>
                </c:pt>
                <c:pt idx="132">
                  <c:v>46272</c:v>
                </c:pt>
                <c:pt idx="133">
                  <c:v>46273</c:v>
                </c:pt>
                <c:pt idx="134">
                  <c:v>46274</c:v>
                </c:pt>
                <c:pt idx="135">
                  <c:v>46275</c:v>
                </c:pt>
                <c:pt idx="136">
                  <c:v>46276</c:v>
                </c:pt>
                <c:pt idx="137">
                  <c:v>46279</c:v>
                </c:pt>
                <c:pt idx="138">
                  <c:v>46280</c:v>
                </c:pt>
                <c:pt idx="139">
                  <c:v>46281</c:v>
                </c:pt>
                <c:pt idx="140">
                  <c:v>46282</c:v>
                </c:pt>
                <c:pt idx="141">
                  <c:v>46283</c:v>
                </c:pt>
                <c:pt idx="144">
                  <c:v>46293</c:v>
                </c:pt>
                <c:pt idx="147">
                  <c:v>46297</c:v>
                </c:pt>
              </c:numCache>
            </c:numRef>
          </c:cat>
          <c:val>
            <c:numRef>
              <c:f>Sheet1!$G$4:$G$151</c:f>
              <c:numCache>
                <c:formatCode>"$"#,##0.00_);\("$"#,##0.00\)</c:formatCode>
                <c:ptCount val="148"/>
                <c:pt idx="0" formatCode="#,##0.00_);\(#,##0.00\)">
                  <c:v>2.82</c:v>
                </c:pt>
                <c:pt idx="1">
                  <c:v>2.88</c:v>
                </c:pt>
                <c:pt idx="2">
                  <c:v>2.92</c:v>
                </c:pt>
                <c:pt idx="3">
                  <c:v>2.94</c:v>
                </c:pt>
                <c:pt idx="4">
                  <c:v>2.96</c:v>
                </c:pt>
                <c:pt idx="5">
                  <c:v>2.98</c:v>
                </c:pt>
                <c:pt idx="6">
                  <c:v>2.99</c:v>
                </c:pt>
                <c:pt idx="7">
                  <c:v>3</c:v>
                </c:pt>
                <c:pt idx="8">
                  <c:v>3</c:v>
                </c:pt>
                <c:pt idx="9">
                  <c:v>3.08</c:v>
                </c:pt>
                <c:pt idx="10">
                  <c:v>3.15</c:v>
                </c:pt>
                <c:pt idx="11">
                  <c:v>3.2330000000000001</c:v>
                </c:pt>
                <c:pt idx="12">
                  <c:v>3.1309999999999998</c:v>
                </c:pt>
                <c:pt idx="13">
                  <c:v>3.0230000000000001</c:v>
                </c:pt>
                <c:pt idx="14">
                  <c:v>3.0329999999999999</c:v>
                </c:pt>
                <c:pt idx="15">
                  <c:v>3.0649999999999999</c:v>
                </c:pt>
                <c:pt idx="16">
                  <c:v>3.1259999999999999</c:v>
                </c:pt>
                <c:pt idx="17">
                  <c:v>3.0640000000000001</c:v>
                </c:pt>
                <c:pt idx="18">
                  <c:v>2.8740000000000001</c:v>
                </c:pt>
                <c:pt idx="19">
                  <c:v>2.9119999999999999</c:v>
                </c:pt>
                <c:pt idx="20">
                  <c:v>2.9119999999999999</c:v>
                </c:pt>
                <c:pt idx="21">
                  <c:v>2.9279999999999999</c:v>
                </c:pt>
                <c:pt idx="22">
                  <c:v>3.0249999999999999</c:v>
                </c:pt>
                <c:pt idx="23">
                  <c:v>2.887</c:v>
                </c:pt>
                <c:pt idx="24">
                  <c:v>2.8839999999999999</c:v>
                </c:pt>
                <c:pt idx="25">
                  <c:v>2.819</c:v>
                </c:pt>
                <c:pt idx="26">
                  <c:v>2.8</c:v>
                </c:pt>
                <c:pt idx="27">
                  <c:v>2.8109999999999999</c:v>
                </c:pt>
                <c:pt idx="28">
                  <c:v>2.87</c:v>
                </c:pt>
                <c:pt idx="29">
                  <c:v>2.7240000000000002</c:v>
                </c:pt>
                <c:pt idx="30">
                  <c:v>2.67</c:v>
                </c:pt>
                <c:pt idx="31">
                  <c:v>2.6480000000000001</c:v>
                </c:pt>
                <c:pt idx="32">
                  <c:v>2.6269999999999998</c:v>
                </c:pt>
                <c:pt idx="33">
                  <c:v>2.5990000000000002</c:v>
                </c:pt>
                <c:pt idx="34">
                  <c:v>2.61</c:v>
                </c:pt>
                <c:pt idx="35">
                  <c:v>2.6469999999999998</c:v>
                </c:pt>
                <c:pt idx="36">
                  <c:v>2.6739999999999999</c:v>
                </c:pt>
                <c:pt idx="37">
                  <c:v>2.6890000000000001</c:v>
                </c:pt>
                <c:pt idx="38">
                  <c:v>2.8420000000000001</c:v>
                </c:pt>
                <c:pt idx="39">
                  <c:v>2.8610000000000002</c:v>
                </c:pt>
                <c:pt idx="40">
                  <c:v>2.76</c:v>
                </c:pt>
                <c:pt idx="41">
                  <c:v>2.6829999999999998</c:v>
                </c:pt>
                <c:pt idx="42">
                  <c:v>2.7290000000000001</c:v>
                </c:pt>
                <c:pt idx="43">
                  <c:v>2.6909999999999998</c:v>
                </c:pt>
                <c:pt idx="44">
                  <c:v>2.6469999999999998</c:v>
                </c:pt>
                <c:pt idx="45">
                  <c:v>2.7669999999999999</c:v>
                </c:pt>
                <c:pt idx="46">
                  <c:v>2.78</c:v>
                </c:pt>
                <c:pt idx="47">
                  <c:v>2.867</c:v>
                </c:pt>
                <c:pt idx="48">
                  <c:v>2.7879999999999998</c:v>
                </c:pt>
                <c:pt idx="49">
                  <c:v>2.73</c:v>
                </c:pt>
                <c:pt idx="50">
                  <c:v>2.7690000000000001</c:v>
                </c:pt>
                <c:pt idx="51">
                  <c:v>2.7570000000000001</c:v>
                </c:pt>
                <c:pt idx="52">
                  <c:v>2.91</c:v>
                </c:pt>
                <c:pt idx="53">
                  <c:v>2.843</c:v>
                </c:pt>
                <c:pt idx="54">
                  <c:v>2.8639999999999999</c:v>
                </c:pt>
                <c:pt idx="55">
                  <c:v>2.8940000000000001</c:v>
                </c:pt>
                <c:pt idx="56">
                  <c:v>2.96</c:v>
                </c:pt>
                <c:pt idx="57">
                  <c:v>3.024</c:v>
                </c:pt>
                <c:pt idx="58">
                  <c:v>3.12</c:v>
                </c:pt>
                <c:pt idx="59">
                  <c:v>3.06</c:v>
                </c:pt>
                <c:pt idx="60">
                  <c:v>3.1560000000000001</c:v>
                </c:pt>
                <c:pt idx="61">
                  <c:v>3.0209999999999999</c:v>
                </c:pt>
                <c:pt idx="62">
                  <c:v>3.01</c:v>
                </c:pt>
                <c:pt idx="63">
                  <c:v>3.0950000000000002</c:v>
                </c:pt>
                <c:pt idx="64">
                  <c:v>3.2850000000000001</c:v>
                </c:pt>
                <c:pt idx="65">
                  <c:v>3.29</c:v>
                </c:pt>
                <c:pt idx="66">
                  <c:v>3.1789999999999998</c:v>
                </c:pt>
                <c:pt idx="67">
                  <c:v>3.1669999999999998</c:v>
                </c:pt>
                <c:pt idx="68">
                  <c:v>3.214</c:v>
                </c:pt>
                <c:pt idx="69">
                  <c:v>3.3359999999999999</c:v>
                </c:pt>
                <c:pt idx="70">
                  <c:v>3.2290000000000001</c:v>
                </c:pt>
                <c:pt idx="71">
                  <c:v>3.1469999999999998</c:v>
                </c:pt>
                <c:pt idx="72">
                  <c:v>3.14</c:v>
                </c:pt>
                <c:pt idx="73">
                  <c:v>3.2463846153846099</c:v>
                </c:pt>
                <c:pt idx="74">
                  <c:v>3.2566483516483502</c:v>
                </c:pt>
                <c:pt idx="75">
                  <c:v>3.14</c:v>
                </c:pt>
                <c:pt idx="76">
                  <c:v>3.25</c:v>
                </c:pt>
                <c:pt idx="77">
                  <c:v>3.14</c:v>
                </c:pt>
                <c:pt idx="78">
                  <c:v>3.2759999999999998</c:v>
                </c:pt>
                <c:pt idx="79">
                  <c:v>3.2789999999999999</c:v>
                </c:pt>
                <c:pt idx="80">
                  <c:v>3.1840000000000002</c:v>
                </c:pt>
                <c:pt idx="81">
                  <c:v>3.2610000000000001</c:v>
                </c:pt>
                <c:pt idx="82">
                  <c:v>3.2949999999999999</c:v>
                </c:pt>
                <c:pt idx="83">
                  <c:v>3.2789999999999999</c:v>
                </c:pt>
                <c:pt idx="84">
                  <c:v>3.181</c:v>
                </c:pt>
                <c:pt idx="85">
                  <c:v>3.2749999999999999</c:v>
                </c:pt>
                <c:pt idx="86">
                  <c:v>3.22</c:v>
                </c:pt>
                <c:pt idx="87">
                  <c:v>3.1960000000000002</c:v>
                </c:pt>
                <c:pt idx="88">
                  <c:v>3.2450000000000001</c:v>
                </c:pt>
                <c:pt idx="89">
                  <c:v>3.2650000000000001</c:v>
                </c:pt>
                <c:pt idx="90">
                  <c:v>3.2120000000000002</c:v>
                </c:pt>
                <c:pt idx="91">
                  <c:v>3.012</c:v>
                </c:pt>
                <c:pt idx="92">
                  <c:v>2.94</c:v>
                </c:pt>
                <c:pt idx="93">
                  <c:v>2.8969999999999998</c:v>
                </c:pt>
                <c:pt idx="94">
                  <c:v>2.9039999999999999</c:v>
                </c:pt>
                <c:pt idx="95">
                  <c:v>2.9239999999999999</c:v>
                </c:pt>
                <c:pt idx="96">
                  <c:v>2.823</c:v>
                </c:pt>
                <c:pt idx="97">
                  <c:v>2.8759999999999999</c:v>
                </c:pt>
                <c:pt idx="98">
                  <c:v>2.8370000000000002</c:v>
                </c:pt>
                <c:pt idx="99">
                  <c:v>2.88</c:v>
                </c:pt>
                <c:pt idx="100">
                  <c:v>2.8980000000000001</c:v>
                </c:pt>
                <c:pt idx="101">
                  <c:v>2.92</c:v>
                </c:pt>
                <c:pt idx="102">
                  <c:v>2.8879999999999999</c:v>
                </c:pt>
                <c:pt idx="103">
                  <c:v>2.7879999999999998</c:v>
                </c:pt>
                <c:pt idx="104">
                  <c:v>2.7010000000000001</c:v>
                </c:pt>
                <c:pt idx="105">
                  <c:v>2.722</c:v>
                </c:pt>
                <c:pt idx="106">
                  <c:v>2.758</c:v>
                </c:pt>
                <c:pt idx="107">
                  <c:v>2.7469999999999999</c:v>
                </c:pt>
                <c:pt idx="108">
                  <c:v>2.7810000000000001</c:v>
                </c:pt>
                <c:pt idx="109">
                  <c:v>2.6819999999999999</c:v>
                </c:pt>
                <c:pt idx="110">
                  <c:v>2.6880000000000002</c:v>
                </c:pt>
                <c:pt idx="111">
                  <c:v>2.64</c:v>
                </c:pt>
                <c:pt idx="112">
                  <c:v>2.6619999999999999</c:v>
                </c:pt>
                <c:pt idx="113">
                  <c:v>2.794</c:v>
                </c:pt>
                <c:pt idx="114">
                  <c:v>2.7669999999999999</c:v>
                </c:pt>
                <c:pt idx="115">
                  <c:v>2.8039999999999998</c:v>
                </c:pt>
                <c:pt idx="116">
                  <c:v>2.7269999999999999</c:v>
                </c:pt>
                <c:pt idx="117">
                  <c:v>2.7330000000000001</c:v>
                </c:pt>
                <c:pt idx="118">
                  <c:v>2.7010000000000001</c:v>
                </c:pt>
                <c:pt idx="119" formatCode="&quot;$&quot;#,##0.00_);[Red]\(&quot;$&quot;#,##0.00\)">
                  <c:v>2.8029999999999999</c:v>
                </c:pt>
                <c:pt idx="120" formatCode="&quot;$&quot;#,##0.00_);[Red]\(&quot;$&quot;#,##0.00\)">
                  <c:v>2.8260000000000001</c:v>
                </c:pt>
                <c:pt idx="121" formatCode="&quot;$&quot;#,##0.00_);[Red]\(&quot;$&quot;#,##0.00\)">
                  <c:v>2.76</c:v>
                </c:pt>
                <c:pt idx="122" formatCode="&quot;$&quot;#,##0.00_);[Red]\(&quot;$&quot;#,##0.00\)">
                  <c:v>2.8109999999999999</c:v>
                </c:pt>
                <c:pt idx="123" formatCode="&quot;$&quot;#,##0.00_);[Red]\(&quot;$&quot;#,##0.00\)">
                  <c:v>2.835</c:v>
                </c:pt>
                <c:pt idx="124" formatCode="&quot;$&quot;#,##0.00_);[Red]\(&quot;$&quot;#,##0.00\)">
                  <c:v>2.8210000000000002</c:v>
                </c:pt>
                <c:pt idx="125" formatCode="&quot;$&quot;#,##0.00_);[Red]\(&quot;$&quot;#,##0.00\)">
                  <c:v>2.8740000000000001</c:v>
                </c:pt>
                <c:pt idx="126" formatCode="&quot;$&quot;#,##0.00_);[Red]\(&quot;$&quot;#,##0.00\)">
                  <c:v>2.9140000000000001</c:v>
                </c:pt>
                <c:pt idx="127" formatCode="&quot;$&quot;#,##0.00_);[Red]\(&quot;$&quot;#,##0.00\)">
                  <c:v>2.8879999999999999</c:v>
                </c:pt>
                <c:pt idx="128" formatCode="&quot;$&quot;#,##0.00_);[Red]\(&quot;$&quot;#,##0.00\)">
                  <c:v>2.9350000000000001</c:v>
                </c:pt>
                <c:pt idx="129" formatCode="&quot;$&quot;#,##0.00_);[Red]\(&quot;$&quot;#,##0.00\)">
                  <c:v>2.9039999999999999</c:v>
                </c:pt>
                <c:pt idx="130" formatCode="&quot;$&quot;#,##0.00_);[Red]\(&quot;$&quot;#,##0.00\)">
                  <c:v>2.956</c:v>
                </c:pt>
                <c:pt idx="131" formatCode="&quot;$&quot;#,##0.00_);[Red]\(&quot;$&quot;#,##0.00\)">
                  <c:v>2.9750000000000001</c:v>
                </c:pt>
                <c:pt idx="132" formatCode="&quot;$&quot;#,##0.00_);[Red]\(&quot;$&quot;#,##0.00\)">
                  <c:v>2.97</c:v>
                </c:pt>
                <c:pt idx="133" formatCode="&quot;$&quot;#,##0.00_);[Red]\(&quot;$&quot;#,##0.00\)">
                  <c:v>2.9159999999999999</c:v>
                </c:pt>
                <c:pt idx="134" formatCode="&quot;$&quot;#,##0.00_);[Red]\(&quot;$&quot;#,##0.00\)">
                  <c:v>2.8220000000000001</c:v>
                </c:pt>
                <c:pt idx="135" formatCode="&quot;$&quot;#,##0.00_);[Red]\(&quot;$&quot;#,##0.00\)">
                  <c:v>2.8340000000000001</c:v>
                </c:pt>
                <c:pt idx="136" formatCode="&quot;$&quot;#,##0.00_);[Red]\(&quot;$&quot;#,##0.00\)">
                  <c:v>2.831</c:v>
                </c:pt>
                <c:pt idx="137" formatCode="&quot;$&quot;#,##0.00_);[Red]\(&quot;$&quot;#,##0.00\)">
                  <c:v>2.8959999999999999</c:v>
                </c:pt>
                <c:pt idx="138" formatCode="&quot;$&quot;#,##0.00_);[Red]\(&quot;$&quot;#,##0.00\)">
                  <c:v>2.919</c:v>
                </c:pt>
                <c:pt idx="139" formatCode="&quot;$&quot;#,##0.00_);[Red]\(&quot;$&quot;#,##0.00\)">
                  <c:v>3.0129999999999999</c:v>
                </c:pt>
                <c:pt idx="140" formatCode="&quot;$&quot;#,##0.00_);[Red]\(&quot;$&quot;#,##0.00\)">
                  <c:v>3.0390000000000001</c:v>
                </c:pt>
                <c:pt idx="141" formatCode="&quot;$&quot;#,##0.00_);[Red]\(&quot;$&quot;#,##0.00\)">
                  <c:v>3.0430000000000001</c:v>
                </c:pt>
                <c:pt idx="144" formatCode="&quot;$&quot;#,##0.00_);[Red]\(&quot;$&quot;#,##0.00\)">
                  <c:v>3.08</c:v>
                </c:pt>
                <c:pt idx="147" formatCode="&quot;$&quot;#,##0.00_);[Red]\(&quot;$&quot;#,##0.00\)">
                  <c:v>3.08</c:v>
                </c:pt>
              </c:numCache>
            </c:numRef>
          </c:val>
          <c:smooth val="0"/>
          <c:extLst>
            <c:ext xmlns:c16="http://schemas.microsoft.com/office/drawing/2014/chart" uri="{C3380CC4-5D6E-409C-BE32-E72D297353CC}">
              <c16:uniqueId val="{00000002-1373-DC41-850B-946EFF9A0147}"/>
            </c:ext>
          </c:extLst>
        </c:ser>
        <c:dLbls>
          <c:showLegendKey val="0"/>
          <c:showVal val="0"/>
          <c:showCatName val="0"/>
          <c:showSerName val="0"/>
          <c:showPercent val="0"/>
          <c:showBubbleSize val="0"/>
        </c:dLbls>
        <c:smooth val="0"/>
        <c:axId val="471661488"/>
        <c:axId val="1847494351"/>
      </c:lineChart>
      <c:dateAx>
        <c:axId val="471661488"/>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Poppins Medium" pitchFamily="2" charset="77"/>
                <a:ea typeface="+mn-ea"/>
                <a:cs typeface="Poppins Medium" pitchFamily="2" charset="77"/>
              </a:defRPr>
            </a:pPr>
            <a:endParaRPr lang="en-US"/>
          </a:p>
        </c:txPr>
        <c:crossAx val="1847494351"/>
        <c:crosses val="autoZero"/>
        <c:auto val="1"/>
        <c:lblOffset val="100"/>
        <c:baseTimeUnit val="days"/>
      </c:dateAx>
      <c:valAx>
        <c:axId val="1847494351"/>
        <c:scaling>
          <c:orientation val="minMax"/>
        </c:scaling>
        <c:delete val="1"/>
        <c:axPos val="l"/>
        <c:numFmt formatCode="&quot;$&quot;#,##0.00_);\(&quot;$&quot;#,##0.00\)" sourceLinked="1"/>
        <c:majorTickMark val="none"/>
        <c:minorTickMark val="none"/>
        <c:tickLblPos val="nextTo"/>
        <c:crossAx val="471661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'[Chart in Microsoft PowerPoint]Sheet1'!$B$4</c:f>
              <c:strCache>
                <c:ptCount val="1"/>
                <c:pt idx="0">
                  <c:v>Domestic production</c:v>
                </c:pt>
              </c:strCache>
            </c:strRef>
          </c:tx>
          <c:spPr>
            <a:solidFill>
              <a:schemeClr val="accent1">
                <a:lumMod val="75000"/>
              </a:schemeClr>
            </a:solidFill>
            <a:ln>
              <a:noFill/>
            </a:ln>
            <a:effectLst/>
          </c:spPr>
          <c:cat>
            <c:numRef>
              <c:f>'[Chart in Microsoft PowerPoint]Sheet1'!$A$5:$A$80</c:f>
              <c:numCache>
                <c:formatCode>General</c:formatCode>
                <c:ptCount val="76"/>
                <c:pt idx="0">
                  <c:v>1949</c:v>
                </c:pt>
                <c:pt idx="1">
                  <c:v>1950</c:v>
                </c:pt>
                <c:pt idx="2">
                  <c:v>1951</c:v>
                </c:pt>
                <c:pt idx="3">
                  <c:v>1952</c:v>
                </c:pt>
                <c:pt idx="4">
                  <c:v>1953</c:v>
                </c:pt>
                <c:pt idx="5">
                  <c:v>1954</c:v>
                </c:pt>
                <c:pt idx="6">
                  <c:v>1955</c:v>
                </c:pt>
                <c:pt idx="7">
                  <c:v>1956</c:v>
                </c:pt>
                <c:pt idx="8">
                  <c:v>1957</c:v>
                </c:pt>
                <c:pt idx="9">
                  <c:v>1958</c:v>
                </c:pt>
                <c:pt idx="10">
                  <c:v>1959</c:v>
                </c:pt>
                <c:pt idx="11">
                  <c:v>1960</c:v>
                </c:pt>
                <c:pt idx="12">
                  <c:v>1961</c:v>
                </c:pt>
                <c:pt idx="13">
                  <c:v>1962</c:v>
                </c:pt>
                <c:pt idx="14">
                  <c:v>1963</c:v>
                </c:pt>
                <c:pt idx="15">
                  <c:v>1964</c:v>
                </c:pt>
                <c:pt idx="16">
                  <c:v>1965</c:v>
                </c:pt>
                <c:pt idx="17">
                  <c:v>1966</c:v>
                </c:pt>
                <c:pt idx="18">
                  <c:v>1967</c:v>
                </c:pt>
                <c:pt idx="19">
                  <c:v>1968</c:v>
                </c:pt>
                <c:pt idx="20">
                  <c:v>1969</c:v>
                </c:pt>
                <c:pt idx="21">
                  <c:v>1970</c:v>
                </c:pt>
                <c:pt idx="22">
                  <c:v>1971</c:v>
                </c:pt>
                <c:pt idx="23">
                  <c:v>1972</c:v>
                </c:pt>
                <c:pt idx="24">
                  <c:v>1973</c:v>
                </c:pt>
                <c:pt idx="25">
                  <c:v>1974</c:v>
                </c:pt>
                <c:pt idx="26">
                  <c:v>1975</c:v>
                </c:pt>
                <c:pt idx="27">
                  <c:v>1976</c:v>
                </c:pt>
                <c:pt idx="28">
                  <c:v>1977</c:v>
                </c:pt>
                <c:pt idx="29">
                  <c:v>1978</c:v>
                </c:pt>
                <c:pt idx="30">
                  <c:v>1979</c:v>
                </c:pt>
                <c:pt idx="31">
                  <c:v>1980</c:v>
                </c:pt>
                <c:pt idx="32">
                  <c:v>1981</c:v>
                </c:pt>
                <c:pt idx="33">
                  <c:v>1982</c:v>
                </c:pt>
                <c:pt idx="34">
                  <c:v>1983</c:v>
                </c:pt>
                <c:pt idx="35">
                  <c:v>1984</c:v>
                </c:pt>
                <c:pt idx="36">
                  <c:v>1985</c:v>
                </c:pt>
                <c:pt idx="37">
                  <c:v>1986</c:v>
                </c:pt>
                <c:pt idx="38">
                  <c:v>1987</c:v>
                </c:pt>
                <c:pt idx="39">
                  <c:v>1988</c:v>
                </c:pt>
                <c:pt idx="40">
                  <c:v>1989</c:v>
                </c:pt>
                <c:pt idx="41">
                  <c:v>1990</c:v>
                </c:pt>
                <c:pt idx="42">
                  <c:v>1991</c:v>
                </c:pt>
                <c:pt idx="43">
                  <c:v>1992</c:v>
                </c:pt>
                <c:pt idx="44">
                  <c:v>1993</c:v>
                </c:pt>
                <c:pt idx="45">
                  <c:v>1994</c:v>
                </c:pt>
                <c:pt idx="46">
                  <c:v>1995</c:v>
                </c:pt>
                <c:pt idx="47">
                  <c:v>1996</c:v>
                </c:pt>
                <c:pt idx="48">
                  <c:v>1997</c:v>
                </c:pt>
                <c:pt idx="49">
                  <c:v>1998</c:v>
                </c:pt>
                <c:pt idx="50">
                  <c:v>1999</c:v>
                </c:pt>
                <c:pt idx="51">
                  <c:v>2000</c:v>
                </c:pt>
                <c:pt idx="52">
                  <c:v>2001</c:v>
                </c:pt>
                <c:pt idx="53">
                  <c:v>2002</c:v>
                </c:pt>
                <c:pt idx="54">
                  <c:v>2003</c:v>
                </c:pt>
                <c:pt idx="55">
                  <c:v>2004</c:v>
                </c:pt>
                <c:pt idx="56">
                  <c:v>2005</c:v>
                </c:pt>
                <c:pt idx="57">
                  <c:v>2006</c:v>
                </c:pt>
                <c:pt idx="58">
                  <c:v>2007</c:v>
                </c:pt>
                <c:pt idx="59">
                  <c:v>2008</c:v>
                </c:pt>
                <c:pt idx="60">
                  <c:v>2009</c:v>
                </c:pt>
                <c:pt idx="61">
                  <c:v>2010</c:v>
                </c:pt>
                <c:pt idx="62">
                  <c:v>2011</c:v>
                </c:pt>
                <c:pt idx="63">
                  <c:v>2012</c:v>
                </c:pt>
                <c:pt idx="64">
                  <c:v>2013</c:v>
                </c:pt>
                <c:pt idx="65">
                  <c:v>2014</c:v>
                </c:pt>
                <c:pt idx="66">
                  <c:v>2015</c:v>
                </c:pt>
                <c:pt idx="67">
                  <c:v>2016</c:v>
                </c:pt>
                <c:pt idx="68">
                  <c:v>2017</c:v>
                </c:pt>
                <c:pt idx="69">
                  <c:v>2018</c:v>
                </c:pt>
                <c:pt idx="70">
                  <c:v>2019</c:v>
                </c:pt>
                <c:pt idx="71">
                  <c:v>2020</c:v>
                </c:pt>
                <c:pt idx="72">
                  <c:v>2021</c:v>
                </c:pt>
                <c:pt idx="73">
                  <c:v>2022</c:v>
                </c:pt>
                <c:pt idx="74">
                  <c:v>2023</c:v>
                </c:pt>
                <c:pt idx="75">
                  <c:v>2024</c:v>
                </c:pt>
              </c:numCache>
            </c:numRef>
          </c:cat>
          <c:val>
            <c:numRef>
              <c:f>'[Chart in Microsoft PowerPoint]Sheet1'!$B$5:$B$80</c:f>
              <c:numCache>
                <c:formatCode>General</c:formatCode>
                <c:ptCount val="76"/>
                <c:pt idx="0">
                  <c:v>0.36</c:v>
                </c:pt>
                <c:pt idx="1">
                  <c:v>0.92</c:v>
                </c:pt>
                <c:pt idx="2">
                  <c:v>1.54</c:v>
                </c:pt>
                <c:pt idx="3">
                  <c:v>1.74</c:v>
                </c:pt>
                <c:pt idx="4">
                  <c:v>2.3199999999999998</c:v>
                </c:pt>
                <c:pt idx="5">
                  <c:v>3.4</c:v>
                </c:pt>
                <c:pt idx="6">
                  <c:v>5.56</c:v>
                </c:pt>
                <c:pt idx="7">
                  <c:v>11.92</c:v>
                </c:pt>
                <c:pt idx="8">
                  <c:v>16.96</c:v>
                </c:pt>
                <c:pt idx="9">
                  <c:v>24.88</c:v>
                </c:pt>
                <c:pt idx="10">
                  <c:v>32.479999999999997</c:v>
                </c:pt>
                <c:pt idx="11">
                  <c:v>35.28</c:v>
                </c:pt>
                <c:pt idx="12">
                  <c:v>34.700000000000003</c:v>
                </c:pt>
                <c:pt idx="13">
                  <c:v>34.020000000000003</c:v>
                </c:pt>
                <c:pt idx="14">
                  <c:v>28.44</c:v>
                </c:pt>
                <c:pt idx="15">
                  <c:v>23.7</c:v>
                </c:pt>
                <c:pt idx="16">
                  <c:v>20.88</c:v>
                </c:pt>
                <c:pt idx="17">
                  <c:v>21.18</c:v>
                </c:pt>
                <c:pt idx="18">
                  <c:v>22.51</c:v>
                </c:pt>
                <c:pt idx="19">
                  <c:v>24.74</c:v>
                </c:pt>
                <c:pt idx="20">
                  <c:v>23.22</c:v>
                </c:pt>
                <c:pt idx="21">
                  <c:v>25.81</c:v>
                </c:pt>
                <c:pt idx="22">
                  <c:v>24.55</c:v>
                </c:pt>
                <c:pt idx="23">
                  <c:v>25.8</c:v>
                </c:pt>
                <c:pt idx="24">
                  <c:v>26.47</c:v>
                </c:pt>
                <c:pt idx="25">
                  <c:v>23.06</c:v>
                </c:pt>
                <c:pt idx="26">
                  <c:v>23.2</c:v>
                </c:pt>
                <c:pt idx="27">
                  <c:v>25.49</c:v>
                </c:pt>
                <c:pt idx="28">
                  <c:v>29.88</c:v>
                </c:pt>
                <c:pt idx="29">
                  <c:v>36.97</c:v>
                </c:pt>
                <c:pt idx="30">
                  <c:v>37.47</c:v>
                </c:pt>
                <c:pt idx="31">
                  <c:v>43.7</c:v>
                </c:pt>
                <c:pt idx="32">
                  <c:v>38.47</c:v>
                </c:pt>
                <c:pt idx="33">
                  <c:v>26.87</c:v>
                </c:pt>
                <c:pt idx="34">
                  <c:v>21.16</c:v>
                </c:pt>
                <c:pt idx="35">
                  <c:v>14.88</c:v>
                </c:pt>
                <c:pt idx="36">
                  <c:v>11.31</c:v>
                </c:pt>
                <c:pt idx="37">
                  <c:v>13.51</c:v>
                </c:pt>
                <c:pt idx="38">
                  <c:v>12.99</c:v>
                </c:pt>
                <c:pt idx="39">
                  <c:v>13.13</c:v>
                </c:pt>
                <c:pt idx="40">
                  <c:v>13.84</c:v>
                </c:pt>
                <c:pt idx="41">
                  <c:v>8.89</c:v>
                </c:pt>
                <c:pt idx="42">
                  <c:v>7.95</c:v>
                </c:pt>
                <c:pt idx="43">
                  <c:v>5.65</c:v>
                </c:pt>
                <c:pt idx="44">
                  <c:v>3.06</c:v>
                </c:pt>
                <c:pt idx="45">
                  <c:v>3.35</c:v>
                </c:pt>
                <c:pt idx="46">
                  <c:v>6.04</c:v>
                </c:pt>
                <c:pt idx="47">
                  <c:v>6.32</c:v>
                </c:pt>
                <c:pt idx="48">
                  <c:v>5.64</c:v>
                </c:pt>
                <c:pt idx="49">
                  <c:v>4.7</c:v>
                </c:pt>
                <c:pt idx="50">
                  <c:v>4.6100000000000003</c:v>
                </c:pt>
                <c:pt idx="51">
                  <c:v>3.98</c:v>
                </c:pt>
                <c:pt idx="52">
                  <c:v>2.64</c:v>
                </c:pt>
                <c:pt idx="53">
                  <c:v>2.34</c:v>
                </c:pt>
                <c:pt idx="54">
                  <c:v>2</c:v>
                </c:pt>
                <c:pt idx="55">
                  <c:v>2.2799999999999998</c:v>
                </c:pt>
                <c:pt idx="56">
                  <c:v>2.69</c:v>
                </c:pt>
                <c:pt idx="57">
                  <c:v>4.1100000000000003</c:v>
                </c:pt>
                <c:pt idx="58">
                  <c:v>4.53</c:v>
                </c:pt>
                <c:pt idx="59">
                  <c:v>3.9</c:v>
                </c:pt>
                <c:pt idx="60">
                  <c:v>3.71</c:v>
                </c:pt>
                <c:pt idx="61">
                  <c:v>4.2300000000000004</c:v>
                </c:pt>
                <c:pt idx="62">
                  <c:v>3.99</c:v>
                </c:pt>
                <c:pt idx="63">
                  <c:v>4.1500000000000004</c:v>
                </c:pt>
                <c:pt idx="64">
                  <c:v>4.66</c:v>
                </c:pt>
                <c:pt idx="65">
                  <c:v>4.8899999999999997</c:v>
                </c:pt>
                <c:pt idx="66">
                  <c:v>3.34</c:v>
                </c:pt>
                <c:pt idx="67">
                  <c:v>2.92</c:v>
                </c:pt>
                <c:pt idx="68">
                  <c:v>2.44</c:v>
                </c:pt>
                <c:pt idx="69">
                  <c:v>1.65</c:v>
                </c:pt>
                <c:pt idx="70">
                  <c:v>0.17</c:v>
                </c:pt>
                <c:pt idx="71">
                  <c:v>0</c:v>
                </c:pt>
                <c:pt idx="72">
                  <c:v>0.02</c:v>
                </c:pt>
                <c:pt idx="73">
                  <c:v>0.19</c:v>
                </c:pt>
                <c:pt idx="74">
                  <c:v>0.05</c:v>
                </c:pt>
                <c:pt idx="75">
                  <c:v>0.7</c:v>
                </c:pt>
              </c:numCache>
            </c:numRef>
          </c:val>
          <c:extLst>
            <c:ext xmlns:c16="http://schemas.microsoft.com/office/drawing/2014/chart" uri="{C3380CC4-5D6E-409C-BE32-E72D297353CC}">
              <c16:uniqueId val="{00000000-F65D-8F46-B836-C3C7EB386C89}"/>
            </c:ext>
          </c:extLst>
        </c:ser>
        <c:ser>
          <c:idx val="1"/>
          <c:order val="1"/>
          <c:tx>
            <c:strRef>
              <c:f>'[Chart in Microsoft PowerPoint]Sheet1'!$C$4</c:f>
              <c:strCache>
                <c:ptCount val="1"/>
                <c:pt idx="0">
                  <c:v>Imports</c:v>
                </c:pt>
              </c:strCache>
            </c:strRef>
          </c:tx>
          <c:spPr>
            <a:solidFill>
              <a:srgbClr val="C00000"/>
            </a:solidFill>
            <a:ln>
              <a:noFill/>
            </a:ln>
            <a:effectLst/>
          </c:spPr>
          <c:cat>
            <c:numRef>
              <c:f>'[Chart in Microsoft PowerPoint]Sheet1'!$A$5:$A$80</c:f>
              <c:numCache>
                <c:formatCode>General</c:formatCode>
                <c:ptCount val="76"/>
                <c:pt idx="0">
                  <c:v>1949</c:v>
                </c:pt>
                <c:pt idx="1">
                  <c:v>1950</c:v>
                </c:pt>
                <c:pt idx="2">
                  <c:v>1951</c:v>
                </c:pt>
                <c:pt idx="3">
                  <c:v>1952</c:v>
                </c:pt>
                <c:pt idx="4">
                  <c:v>1953</c:v>
                </c:pt>
                <c:pt idx="5">
                  <c:v>1954</c:v>
                </c:pt>
                <c:pt idx="6">
                  <c:v>1955</c:v>
                </c:pt>
                <c:pt idx="7">
                  <c:v>1956</c:v>
                </c:pt>
                <c:pt idx="8">
                  <c:v>1957</c:v>
                </c:pt>
                <c:pt idx="9">
                  <c:v>1958</c:v>
                </c:pt>
                <c:pt idx="10">
                  <c:v>1959</c:v>
                </c:pt>
                <c:pt idx="11">
                  <c:v>1960</c:v>
                </c:pt>
                <c:pt idx="12">
                  <c:v>1961</c:v>
                </c:pt>
                <c:pt idx="13">
                  <c:v>1962</c:v>
                </c:pt>
                <c:pt idx="14">
                  <c:v>1963</c:v>
                </c:pt>
                <c:pt idx="15">
                  <c:v>1964</c:v>
                </c:pt>
                <c:pt idx="16">
                  <c:v>1965</c:v>
                </c:pt>
                <c:pt idx="17">
                  <c:v>1966</c:v>
                </c:pt>
                <c:pt idx="18">
                  <c:v>1967</c:v>
                </c:pt>
                <c:pt idx="19">
                  <c:v>1968</c:v>
                </c:pt>
                <c:pt idx="20">
                  <c:v>1969</c:v>
                </c:pt>
                <c:pt idx="21">
                  <c:v>1970</c:v>
                </c:pt>
                <c:pt idx="22">
                  <c:v>1971</c:v>
                </c:pt>
                <c:pt idx="23">
                  <c:v>1972</c:v>
                </c:pt>
                <c:pt idx="24">
                  <c:v>1973</c:v>
                </c:pt>
                <c:pt idx="25">
                  <c:v>1974</c:v>
                </c:pt>
                <c:pt idx="26">
                  <c:v>1975</c:v>
                </c:pt>
                <c:pt idx="27">
                  <c:v>1976</c:v>
                </c:pt>
                <c:pt idx="28">
                  <c:v>1977</c:v>
                </c:pt>
                <c:pt idx="29">
                  <c:v>1978</c:v>
                </c:pt>
                <c:pt idx="30">
                  <c:v>1979</c:v>
                </c:pt>
                <c:pt idx="31">
                  <c:v>1980</c:v>
                </c:pt>
                <c:pt idx="32">
                  <c:v>1981</c:v>
                </c:pt>
                <c:pt idx="33">
                  <c:v>1982</c:v>
                </c:pt>
                <c:pt idx="34">
                  <c:v>1983</c:v>
                </c:pt>
                <c:pt idx="35">
                  <c:v>1984</c:v>
                </c:pt>
                <c:pt idx="36">
                  <c:v>1985</c:v>
                </c:pt>
                <c:pt idx="37">
                  <c:v>1986</c:v>
                </c:pt>
                <c:pt idx="38">
                  <c:v>1987</c:v>
                </c:pt>
                <c:pt idx="39">
                  <c:v>1988</c:v>
                </c:pt>
                <c:pt idx="40">
                  <c:v>1989</c:v>
                </c:pt>
                <c:pt idx="41">
                  <c:v>1990</c:v>
                </c:pt>
                <c:pt idx="42">
                  <c:v>1991</c:v>
                </c:pt>
                <c:pt idx="43">
                  <c:v>1992</c:v>
                </c:pt>
                <c:pt idx="44">
                  <c:v>1993</c:v>
                </c:pt>
                <c:pt idx="45">
                  <c:v>1994</c:v>
                </c:pt>
                <c:pt idx="46">
                  <c:v>1995</c:v>
                </c:pt>
                <c:pt idx="47">
                  <c:v>1996</c:v>
                </c:pt>
                <c:pt idx="48">
                  <c:v>1997</c:v>
                </c:pt>
                <c:pt idx="49">
                  <c:v>1998</c:v>
                </c:pt>
                <c:pt idx="50">
                  <c:v>1999</c:v>
                </c:pt>
                <c:pt idx="51">
                  <c:v>2000</c:v>
                </c:pt>
                <c:pt idx="52">
                  <c:v>2001</c:v>
                </c:pt>
                <c:pt idx="53">
                  <c:v>2002</c:v>
                </c:pt>
                <c:pt idx="54">
                  <c:v>2003</c:v>
                </c:pt>
                <c:pt idx="55">
                  <c:v>2004</c:v>
                </c:pt>
                <c:pt idx="56">
                  <c:v>2005</c:v>
                </c:pt>
                <c:pt idx="57">
                  <c:v>2006</c:v>
                </c:pt>
                <c:pt idx="58">
                  <c:v>2007</c:v>
                </c:pt>
                <c:pt idx="59">
                  <c:v>2008</c:v>
                </c:pt>
                <c:pt idx="60">
                  <c:v>2009</c:v>
                </c:pt>
                <c:pt idx="61">
                  <c:v>2010</c:v>
                </c:pt>
                <c:pt idx="62">
                  <c:v>2011</c:v>
                </c:pt>
                <c:pt idx="63">
                  <c:v>2012</c:v>
                </c:pt>
                <c:pt idx="64">
                  <c:v>2013</c:v>
                </c:pt>
                <c:pt idx="65">
                  <c:v>2014</c:v>
                </c:pt>
                <c:pt idx="66">
                  <c:v>2015</c:v>
                </c:pt>
                <c:pt idx="67">
                  <c:v>2016</c:v>
                </c:pt>
                <c:pt idx="68">
                  <c:v>2017</c:v>
                </c:pt>
                <c:pt idx="69">
                  <c:v>2018</c:v>
                </c:pt>
                <c:pt idx="70">
                  <c:v>2019</c:v>
                </c:pt>
                <c:pt idx="71">
                  <c:v>2020</c:v>
                </c:pt>
                <c:pt idx="72">
                  <c:v>2021</c:v>
                </c:pt>
                <c:pt idx="73">
                  <c:v>2022</c:v>
                </c:pt>
                <c:pt idx="74">
                  <c:v>2023</c:v>
                </c:pt>
                <c:pt idx="75">
                  <c:v>2024</c:v>
                </c:pt>
              </c:numCache>
            </c:numRef>
          </c:cat>
          <c:val>
            <c:numRef>
              <c:f>'[Chart in Microsoft PowerPoint]Sheet1'!$C$5:$C$80</c:f>
              <c:numCache>
                <c:formatCode>General</c:formatCode>
                <c:ptCount val="76"/>
                <c:pt idx="0">
                  <c:v>4.3</c:v>
                </c:pt>
                <c:pt idx="1">
                  <c:v>5.5</c:v>
                </c:pt>
                <c:pt idx="2">
                  <c:v>6.1</c:v>
                </c:pt>
                <c:pt idx="3">
                  <c:v>5.7</c:v>
                </c:pt>
                <c:pt idx="4">
                  <c:v>3.8</c:v>
                </c:pt>
                <c:pt idx="5">
                  <c:v>6.5</c:v>
                </c:pt>
                <c:pt idx="6">
                  <c:v>7.6</c:v>
                </c:pt>
                <c:pt idx="7">
                  <c:v>12.5</c:v>
                </c:pt>
                <c:pt idx="8">
                  <c:v>17.100000000000001</c:v>
                </c:pt>
                <c:pt idx="9">
                  <c:v>32.299999999999997</c:v>
                </c:pt>
                <c:pt idx="10">
                  <c:v>36.299999999999997</c:v>
                </c:pt>
                <c:pt idx="11">
                  <c:v>36</c:v>
                </c:pt>
                <c:pt idx="12">
                  <c:v>29</c:v>
                </c:pt>
                <c:pt idx="13">
                  <c:v>24.2</c:v>
                </c:pt>
                <c:pt idx="14">
                  <c:v>22.4</c:v>
                </c:pt>
                <c:pt idx="15">
                  <c:v>12.1</c:v>
                </c:pt>
                <c:pt idx="16">
                  <c:v>8</c:v>
                </c:pt>
                <c:pt idx="17">
                  <c:v>4.5999999999999996</c:v>
                </c:pt>
                <c:pt idx="18">
                  <c:v>0</c:v>
                </c:pt>
                <c:pt idx="19">
                  <c:v>0</c:v>
                </c:pt>
                <c:pt idx="20">
                  <c:v>0</c:v>
                </c:pt>
                <c:pt idx="21">
                  <c:v>0</c:v>
                </c:pt>
                <c:pt idx="22">
                  <c:v>0</c:v>
                </c:pt>
                <c:pt idx="23">
                  <c:v>0</c:v>
                </c:pt>
                <c:pt idx="24">
                  <c:v>0</c:v>
                </c:pt>
                <c:pt idx="25">
                  <c:v>0</c:v>
                </c:pt>
                <c:pt idx="26">
                  <c:v>1.4</c:v>
                </c:pt>
                <c:pt idx="27">
                  <c:v>3.6</c:v>
                </c:pt>
                <c:pt idx="28">
                  <c:v>5.6</c:v>
                </c:pt>
                <c:pt idx="29">
                  <c:v>5.2</c:v>
                </c:pt>
                <c:pt idx="30">
                  <c:v>3</c:v>
                </c:pt>
                <c:pt idx="31">
                  <c:v>3.6</c:v>
                </c:pt>
                <c:pt idx="32">
                  <c:v>6.6</c:v>
                </c:pt>
                <c:pt idx="33">
                  <c:v>17.100000000000001</c:v>
                </c:pt>
                <c:pt idx="34">
                  <c:v>8.1999999999999993</c:v>
                </c:pt>
                <c:pt idx="35">
                  <c:v>12.5</c:v>
                </c:pt>
                <c:pt idx="36">
                  <c:v>11.7</c:v>
                </c:pt>
                <c:pt idx="37">
                  <c:v>13.5</c:v>
                </c:pt>
                <c:pt idx="38">
                  <c:v>15.1</c:v>
                </c:pt>
                <c:pt idx="39">
                  <c:v>15.8</c:v>
                </c:pt>
                <c:pt idx="40">
                  <c:v>13.1</c:v>
                </c:pt>
                <c:pt idx="41">
                  <c:v>23.7</c:v>
                </c:pt>
                <c:pt idx="42">
                  <c:v>16.3</c:v>
                </c:pt>
                <c:pt idx="43">
                  <c:v>23.3</c:v>
                </c:pt>
                <c:pt idx="44">
                  <c:v>21</c:v>
                </c:pt>
                <c:pt idx="45">
                  <c:v>36.6</c:v>
                </c:pt>
                <c:pt idx="46">
                  <c:v>41.3</c:v>
                </c:pt>
                <c:pt idx="47">
                  <c:v>45.4</c:v>
                </c:pt>
                <c:pt idx="48">
                  <c:v>43</c:v>
                </c:pt>
                <c:pt idx="49">
                  <c:v>43.7</c:v>
                </c:pt>
                <c:pt idx="50">
                  <c:v>47.6</c:v>
                </c:pt>
                <c:pt idx="51">
                  <c:v>44.9</c:v>
                </c:pt>
                <c:pt idx="52">
                  <c:v>46.7</c:v>
                </c:pt>
                <c:pt idx="53">
                  <c:v>52.7</c:v>
                </c:pt>
                <c:pt idx="54">
                  <c:v>53</c:v>
                </c:pt>
                <c:pt idx="55">
                  <c:v>66.099999999999994</c:v>
                </c:pt>
                <c:pt idx="56">
                  <c:v>65.5</c:v>
                </c:pt>
                <c:pt idx="57">
                  <c:v>64.8</c:v>
                </c:pt>
                <c:pt idx="58">
                  <c:v>54.1</c:v>
                </c:pt>
                <c:pt idx="59">
                  <c:v>57.1</c:v>
                </c:pt>
                <c:pt idx="60">
                  <c:v>58.9</c:v>
                </c:pt>
                <c:pt idx="61">
                  <c:v>55.3</c:v>
                </c:pt>
                <c:pt idx="62">
                  <c:v>54.4</c:v>
                </c:pt>
                <c:pt idx="63">
                  <c:v>56.2</c:v>
                </c:pt>
                <c:pt idx="64">
                  <c:v>57.4</c:v>
                </c:pt>
                <c:pt idx="65">
                  <c:v>56.5</c:v>
                </c:pt>
                <c:pt idx="66">
                  <c:v>64.2</c:v>
                </c:pt>
                <c:pt idx="67">
                  <c:v>50.7</c:v>
                </c:pt>
                <c:pt idx="68">
                  <c:v>42.1</c:v>
                </c:pt>
                <c:pt idx="69">
                  <c:v>41.5</c:v>
                </c:pt>
                <c:pt idx="70">
                  <c:v>42.9</c:v>
                </c:pt>
                <c:pt idx="71">
                  <c:v>39.6</c:v>
                </c:pt>
                <c:pt idx="72">
                  <c:v>41.3</c:v>
                </c:pt>
                <c:pt idx="73">
                  <c:v>32.1</c:v>
                </c:pt>
                <c:pt idx="74">
                  <c:v>32</c:v>
                </c:pt>
                <c:pt idx="75">
                  <c:v>32</c:v>
                </c:pt>
              </c:numCache>
            </c:numRef>
          </c:val>
          <c:extLst>
            <c:ext xmlns:c16="http://schemas.microsoft.com/office/drawing/2014/chart" uri="{C3380CC4-5D6E-409C-BE32-E72D297353CC}">
              <c16:uniqueId val="{00000001-F65D-8F46-B836-C3C7EB386C89}"/>
            </c:ext>
          </c:extLst>
        </c:ser>
        <c:dLbls>
          <c:showLegendKey val="0"/>
          <c:showVal val="0"/>
          <c:showCatName val="0"/>
          <c:showSerName val="0"/>
          <c:showPercent val="0"/>
          <c:showBubbleSize val="0"/>
        </c:dLbls>
        <c:axId val="1150970271"/>
        <c:axId val="1150839247"/>
      </c:areaChart>
      <c:catAx>
        <c:axId val="115097027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Poppins" pitchFamily="2" charset="77"/>
                <a:ea typeface="+mn-ea"/>
                <a:cs typeface="Poppins" pitchFamily="2" charset="77"/>
              </a:defRPr>
            </a:pPr>
            <a:endParaRPr lang="en-US"/>
          </a:p>
        </c:txPr>
        <c:crossAx val="1150839247"/>
        <c:crosses val="autoZero"/>
        <c:auto val="1"/>
        <c:lblAlgn val="ctr"/>
        <c:lblOffset val="100"/>
        <c:noMultiLvlLbl val="0"/>
      </c:catAx>
      <c:valAx>
        <c:axId val="1150839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Poppins" pitchFamily="2" charset="77"/>
                <a:ea typeface="+mn-ea"/>
                <a:cs typeface="Poppins" pitchFamily="2" charset="77"/>
              </a:defRPr>
            </a:pPr>
            <a:endParaRPr lang="en-US"/>
          </a:p>
        </c:txPr>
        <c:crossAx val="1150970271"/>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Poppins" pitchFamily="2" charset="77"/>
              <a:ea typeface="+mn-ea"/>
              <a:cs typeface="Poppins" pitchFamily="2" charset="77"/>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0.67228</cdr:x>
      <cdr:y>0.61165</cdr:y>
    </cdr:from>
    <cdr:to>
      <cdr:x>0.70021</cdr:x>
      <cdr:y>0.85077</cdr:y>
    </cdr:to>
    <cdr:sp macro="" textlink="">
      <cdr:nvSpPr>
        <cdr:cNvPr id="2" name="Left Arrow 1">
          <a:extLst xmlns:a="http://schemas.openxmlformats.org/drawingml/2006/main">
            <a:ext uri="{FF2B5EF4-FFF2-40B4-BE49-F238E27FC236}">
              <a16:creationId xmlns:a16="http://schemas.microsoft.com/office/drawing/2014/main" id="{45F9F1C4-E2C9-07D3-3F95-47C12562B435}"/>
            </a:ext>
          </a:extLst>
        </cdr:cNvPr>
        <cdr:cNvSpPr/>
      </cdr:nvSpPr>
      <cdr:spPr>
        <a:xfrm xmlns:a="http://schemas.openxmlformats.org/drawingml/2006/main" rot="-5400000">
          <a:off x="6480829" y="2964471"/>
          <a:ext cx="1015956" cy="284442"/>
        </a:xfrm>
        <a:prstGeom xmlns:a="http://schemas.openxmlformats.org/drawingml/2006/main" prst="leftArrow">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060981-3C1D-46D6-8672-800D8CD2E2CD}" type="datetimeFigureOut">
              <a:rPr lang="en-US" smtClean="0"/>
              <a:t>10/3/26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97BC94-DDE0-4B15-93E5-137EAF37DDEF}" type="slidenum">
              <a:rPr lang="en-US" smtClean="0"/>
              <a:t>‹#›</a:t>
            </a:fld>
            <a:endParaRPr lang="en-US" dirty="0"/>
          </a:p>
        </p:txBody>
      </p:sp>
    </p:spTree>
    <p:extLst>
      <p:ext uri="{BB962C8B-B14F-4D97-AF65-F5344CB8AC3E}">
        <p14:creationId xmlns:p14="http://schemas.microsoft.com/office/powerpoint/2010/main" val="3846958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pPr marL="0" marR="0">
              <a:spcBef>
                <a:spcPts val="0"/>
              </a:spcBef>
              <a:spcAft>
                <a:spcPts val="0"/>
              </a:spcAft>
            </a:pPr>
            <a:r>
              <a:rPr lang="en-US" sz="1800" kern="100" dirty="0">
                <a:effectLst/>
                <a:latin typeface="Poppins Medium" pitchFamily="2" charset="77"/>
                <a:ea typeface="Calibri" panose="020F0502020204030204" pitchFamily="34" charset="0"/>
              </a:rPr>
              <a:t>Start with energy transition slides, go to media coverage, but what’s the reality? Nat gas is the key fuel.</a:t>
            </a:r>
          </a:p>
          <a:p>
            <a:pPr marL="0" marR="0">
              <a:spcBef>
                <a:spcPts val="0"/>
              </a:spcBef>
              <a:spcAft>
                <a:spcPts val="0"/>
              </a:spcAft>
            </a:pPr>
            <a:r>
              <a:rPr lang="en-US" sz="1800" kern="100" dirty="0">
                <a:effectLst/>
                <a:latin typeface="Poppins Medium" pitchFamily="2" charset="77"/>
                <a:ea typeface="Calibri" panose="020F0502020204030204" pitchFamily="34" charset="0"/>
              </a:rPr>
              <a:t>What’s the past? </a:t>
            </a:r>
          </a:p>
          <a:p>
            <a:pPr marL="0" marR="0">
              <a:spcBef>
                <a:spcPts val="0"/>
              </a:spcBef>
              <a:spcAft>
                <a:spcPts val="0"/>
              </a:spcAft>
            </a:pPr>
            <a:r>
              <a:rPr lang="en-US" sz="1800" kern="100" dirty="0">
                <a:effectLst/>
                <a:latin typeface="Poppins Medium" pitchFamily="2" charset="77"/>
                <a:ea typeface="Calibri" panose="020F0502020204030204" pitchFamily="34" charset="0"/>
              </a:rPr>
              <a:t>What’s happening now?</a:t>
            </a:r>
          </a:p>
          <a:p>
            <a:pPr marL="0" marR="0">
              <a:spcBef>
                <a:spcPts val="0"/>
              </a:spcBef>
              <a:spcAft>
                <a:spcPts val="0"/>
              </a:spcAft>
            </a:pPr>
            <a:r>
              <a:rPr lang="en-US" sz="1800" kern="100" dirty="0">
                <a:effectLst/>
                <a:latin typeface="Poppins Medium" pitchFamily="2" charset="77"/>
                <a:ea typeface="Calibri" panose="020F0502020204030204" pitchFamily="34" charset="0"/>
              </a:rPr>
              <a:t>What is the future?</a:t>
            </a:r>
          </a:p>
          <a:p>
            <a:pPr marL="0" marR="0">
              <a:spcBef>
                <a:spcPts val="0"/>
              </a:spcBef>
              <a:spcAft>
                <a:spcPts val="0"/>
              </a:spcAft>
            </a:pPr>
            <a:endParaRPr lang="en-US" sz="1800" kern="100" dirty="0">
              <a:effectLst/>
              <a:latin typeface="Poppins Medium" pitchFamily="2" charset="77"/>
              <a:ea typeface="Calibri" panose="020F0502020204030204" pitchFamily="34" charset="0"/>
            </a:endParaRPr>
          </a:p>
          <a:p>
            <a:pPr marL="0" marR="0">
              <a:spcBef>
                <a:spcPts val="0"/>
              </a:spcBef>
              <a:spcAft>
                <a:spcPts val="0"/>
              </a:spcAft>
            </a:pPr>
            <a:r>
              <a:rPr lang="en-US" sz="1800" kern="100" dirty="0">
                <a:effectLst/>
                <a:latin typeface="Poppins Medium" pitchFamily="2" charset="77"/>
                <a:ea typeface="Calibri" panose="020F0502020204030204" pitchFamily="34" charset="0"/>
              </a:rPr>
              <a:t>Nat is important for reliability</a:t>
            </a:r>
          </a:p>
          <a:p>
            <a:pPr marL="0" marR="0">
              <a:spcBef>
                <a:spcPts val="0"/>
              </a:spcBef>
              <a:spcAft>
                <a:spcPts val="0"/>
              </a:spcAft>
            </a:pPr>
            <a:r>
              <a:rPr lang="en-US" sz="1800" kern="100" dirty="0" err="1">
                <a:effectLst/>
                <a:latin typeface="Poppins Medium" pitchFamily="2" charset="77"/>
                <a:ea typeface="Calibri" panose="020F0502020204030204" pitchFamily="34" charset="0"/>
              </a:rPr>
              <a:t>Abundnace</a:t>
            </a:r>
            <a:r>
              <a:rPr lang="en-US" sz="1800" kern="100" dirty="0">
                <a:effectLst/>
                <a:latin typeface="Poppins Medium" pitchFamily="2" charset="77"/>
                <a:ea typeface="Calibri" panose="020F0502020204030204" pitchFamily="34" charset="0"/>
              </a:rPr>
              <a:t>,. </a:t>
            </a:r>
          </a:p>
          <a:p>
            <a:pPr marL="0" marR="0">
              <a:spcBef>
                <a:spcPts val="0"/>
              </a:spcBef>
              <a:spcAft>
                <a:spcPts val="0"/>
              </a:spcAft>
            </a:pPr>
            <a:r>
              <a:rPr lang="en-US" sz="1800" kern="100" dirty="0">
                <a:effectLst/>
                <a:latin typeface="Poppins Medium" pitchFamily="2" charset="77"/>
                <a:ea typeface="Calibri" panose="020F0502020204030204" pitchFamily="34" charset="0"/>
              </a:rPr>
              <a:t>Demand for power burn</a:t>
            </a:r>
          </a:p>
          <a:p>
            <a:pPr marL="0" marR="0">
              <a:spcBef>
                <a:spcPts val="0"/>
              </a:spcBef>
              <a:spcAft>
                <a:spcPts val="0"/>
              </a:spcAft>
            </a:pPr>
            <a:r>
              <a:rPr lang="en-US" sz="1800" kern="100" dirty="0">
                <a:effectLst/>
                <a:latin typeface="Poppins Medium" pitchFamily="2" charset="77"/>
                <a:ea typeface="Calibri" panose="020F0502020204030204" pitchFamily="34" charset="0"/>
              </a:rPr>
              <a:t>Math on renewables doesn’t work.</a:t>
            </a:r>
          </a:p>
          <a:p>
            <a:pPr marL="0" marR="0">
              <a:spcBef>
                <a:spcPts val="0"/>
              </a:spcBef>
              <a:spcAft>
                <a:spcPts val="0"/>
              </a:spcAft>
            </a:pPr>
            <a:r>
              <a:rPr lang="en-US" sz="1800" kern="100" dirty="0">
                <a:effectLst/>
                <a:latin typeface="Poppins Medium" pitchFamily="2" charset="77"/>
                <a:ea typeface="Calibri" panose="020F0502020204030204" pitchFamily="34" charset="0"/>
              </a:rPr>
              <a:t>Coal plants will </a:t>
            </a:r>
          </a:p>
          <a:p>
            <a:pPr marL="0" marR="0">
              <a:spcBef>
                <a:spcPts val="0"/>
              </a:spcBef>
              <a:spcAft>
                <a:spcPts val="0"/>
              </a:spcAft>
            </a:pPr>
            <a:r>
              <a:rPr lang="en-US" sz="1800" kern="100" dirty="0">
                <a:effectLst/>
                <a:latin typeface="Poppins Medium" pitchFamily="2" charset="77"/>
                <a:ea typeface="Calibri" panose="020F0502020204030204" pitchFamily="34" charset="0"/>
              </a:rPr>
              <a:t> </a:t>
            </a:r>
          </a:p>
          <a:p>
            <a:pPr marL="0" marR="0">
              <a:spcBef>
                <a:spcPts val="0"/>
              </a:spcBef>
              <a:spcAft>
                <a:spcPts val="0"/>
              </a:spcAft>
            </a:pPr>
            <a:r>
              <a:rPr lang="en-US" sz="1800" kern="100" dirty="0">
                <a:effectLst/>
                <a:latin typeface="Poppins Medium" pitchFamily="2" charset="77"/>
                <a:ea typeface="Calibri" panose="020F0502020204030204" pitchFamily="34" charset="0"/>
              </a:rPr>
              <a:t>Local Law 97</a:t>
            </a:r>
          </a:p>
          <a:p>
            <a:pPr marL="0" marR="0">
              <a:spcBef>
                <a:spcPts val="0"/>
              </a:spcBef>
              <a:spcAft>
                <a:spcPts val="0"/>
              </a:spcAft>
            </a:pPr>
            <a:r>
              <a:rPr lang="en-US" sz="1800" kern="100" dirty="0">
                <a:effectLst/>
                <a:latin typeface="Poppins Medium" pitchFamily="2" charset="77"/>
                <a:ea typeface="Calibri" panose="020F0502020204030204" pitchFamily="34" charset="0"/>
              </a:rPr>
              <a:t>All electric new construction act.</a:t>
            </a:r>
          </a:p>
          <a:p>
            <a:pPr marL="0" marR="0">
              <a:spcBef>
                <a:spcPts val="0"/>
              </a:spcBef>
              <a:spcAft>
                <a:spcPts val="0"/>
              </a:spcAft>
            </a:pPr>
            <a:r>
              <a:rPr lang="en-US" sz="1800" kern="100" dirty="0">
                <a:effectLst/>
                <a:latin typeface="Poppins Medium" pitchFamily="2" charset="77"/>
                <a:ea typeface="Calibri" panose="020F0502020204030204" pitchFamily="34" charset="0"/>
              </a:rPr>
              <a:t> </a:t>
            </a:r>
          </a:p>
          <a:p>
            <a:pPr marL="0" marR="0">
              <a:spcBef>
                <a:spcPts val="0"/>
              </a:spcBef>
              <a:spcAft>
                <a:spcPts val="0"/>
              </a:spcAft>
            </a:pPr>
            <a:r>
              <a:rPr lang="en-US" sz="1800" kern="100" dirty="0">
                <a:effectLst/>
                <a:latin typeface="Poppins Medium" pitchFamily="2" charset="77"/>
                <a:ea typeface="Calibri" panose="020F0502020204030204" pitchFamily="34" charset="0"/>
              </a:rPr>
              <a:t>Reliability affordability, energy security, and federal law are on your side. </a:t>
            </a:r>
          </a:p>
          <a:p>
            <a:pPr marL="0" marR="0">
              <a:spcBef>
                <a:spcPts val="0"/>
              </a:spcBef>
              <a:spcAft>
                <a:spcPts val="0"/>
              </a:spcAft>
            </a:pPr>
            <a:r>
              <a:rPr lang="en-US" sz="1800" kern="100" dirty="0">
                <a:effectLst/>
                <a:latin typeface="Poppins Medium" pitchFamily="2" charset="77"/>
                <a:ea typeface="Calibri" panose="020F0502020204030204" pitchFamily="34" charset="0"/>
              </a:rPr>
              <a:t>People aren’t hearing the facts. </a:t>
            </a:r>
          </a:p>
          <a:p>
            <a:pPr marL="0" marR="0">
              <a:spcBef>
                <a:spcPts val="0"/>
              </a:spcBef>
              <a:spcAft>
                <a:spcPts val="0"/>
              </a:spcAft>
            </a:pPr>
            <a:r>
              <a:rPr lang="en-US" sz="1800" kern="100" dirty="0">
                <a:effectLst/>
                <a:latin typeface="Poppins Medium" pitchFamily="2" charset="77"/>
                <a:ea typeface="Calibri" panose="020F0502020204030204" pitchFamily="34" charset="0"/>
              </a:rPr>
              <a:t>They are getting the spin. Media isn’t reporting the facts. </a:t>
            </a:r>
          </a:p>
          <a:p>
            <a:pPr marL="0" marR="0">
              <a:spcBef>
                <a:spcPts val="0"/>
              </a:spcBef>
              <a:spcAft>
                <a:spcPts val="0"/>
              </a:spcAft>
            </a:pPr>
            <a:r>
              <a:rPr lang="en-US" sz="1800" kern="100" dirty="0">
                <a:effectLst/>
                <a:latin typeface="Poppins Medium" pitchFamily="2" charset="77"/>
                <a:ea typeface="Calibri" panose="020F0502020204030204" pitchFamily="34" charset="0"/>
              </a:rPr>
              <a:t>Include Empire Center report excerpts</a:t>
            </a:r>
          </a:p>
          <a:p>
            <a:pPr marL="0" marR="0">
              <a:spcBef>
                <a:spcPts val="0"/>
              </a:spcBef>
              <a:spcAft>
                <a:spcPts val="0"/>
              </a:spcAft>
            </a:pPr>
            <a:endParaRPr lang="en-US" sz="1800" kern="100" dirty="0">
              <a:effectLst/>
              <a:latin typeface="Poppins Medium" pitchFamily="2" charset="77"/>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E97BC94-DDE0-4B15-93E5-137EAF37DDEF}" type="slidenum">
              <a:rPr lang="en-US" smtClean="0"/>
              <a:t>1</a:t>
            </a:fld>
            <a:endParaRPr lang="en-US" dirty="0"/>
          </a:p>
        </p:txBody>
      </p:sp>
    </p:spTree>
    <p:extLst>
      <p:ext uri="{BB962C8B-B14F-4D97-AF65-F5344CB8AC3E}">
        <p14:creationId xmlns:p14="http://schemas.microsoft.com/office/powerpoint/2010/main" val="3056339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212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411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661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554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893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670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747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723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790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BCB1D-4926-B8E8-9757-B340785AD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8B234-532F-088D-6C74-5B1D34C83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5E111-4843-7048-76D2-F6F596019E66}"/>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11CFC409-A243-9117-84FC-7265262B2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01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65AA6-4380-43A0-2B2D-079569689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5CF7D2-4172-B761-69E5-3146FC9CF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6717F-B978-87D0-D090-FC20846C42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355DF3-4D78-F30C-7138-FA055B25E5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5558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E35EF-E773-0C7C-B47E-D9713F94D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9BD90-645E-BF00-496B-F27673CAF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52E14-A248-354B-C88B-E93FB5B81E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40AFD8-6B8C-01CB-EF93-BD0DFCAC74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286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2010?</a:t>
            </a:r>
          </a:p>
          <a:p>
            <a:r>
              <a:rPr lang="en-US" dirty="0"/>
              <a:t>1. I published Power Hungry, in which I predicted nat gas was a fuel of the future and promoted N2N.</a:t>
            </a:r>
          </a:p>
          <a:p>
            <a:r>
              <a:rPr lang="en-US" dirty="0"/>
              <a:t>2. </a:t>
            </a:r>
            <a:r>
              <a:rPr lang="en-US" b="0" i="0">
                <a:effectLst/>
                <a:latin typeface="fkGroteskNeue"/>
              </a:rPr>
              <a:t>COP16 in Cancún (December 2010) produced the “Cancún Agreements,” which for the first time anchored the 2 °C goal in a UN text, set up a Green Climate Fund, and formalized voluntary mitigation pledges from major emitters including the U.S., EU, China, and India.</a:t>
            </a:r>
          </a:p>
          <a:p>
            <a:r>
              <a:rPr lang="en-US" b="0" i="0">
                <a:effectLst/>
                <a:latin typeface="fkGroteskNeue"/>
              </a:rPr>
              <a:t>3. It was the year of the Macondo well accident, which began a crackdown on offshore drilling.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032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0064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35840-D419-453B-7B28-AA183E2C3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0A5C7-02E2-ACCE-2F84-623E10760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95EE3-A303-CC38-97E0-12CF3BCA761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BF1A07E4-2626-4B9C-0B15-3964317091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400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976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804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775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434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562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9EAB3-4497-2383-19C0-3B24259E7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9F806-A7FE-F70F-0712-CE3F56FEC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6D6F4-0DE8-9632-D6F2-541C53DBA9E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77F04F7B-80C9-F085-EBE3-DB681D387A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672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6DE6D-38B4-9E7B-F2C8-77F313A30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4C10E-8256-1D42-37D9-F62E9EC78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F9CC0-DB8C-3B1D-8CB9-91A46CD2D072}"/>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6248C412-5FE1-5B67-0AE3-9ABA1A9D9A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511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769 DCs are under construction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7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E730-3E49-26AE-F01C-05BE6D030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27908-474F-8D41-8EA0-C295D7AE10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72123-BBD3-E24B-A0B1-EB31D17B3FF3}"/>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787E1248-26AA-8BBE-90A4-92C58414BD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231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3787B-7AC4-1624-06A0-943575FAA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D695D-D64A-7958-BEAE-6164DDB28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CDA71-98FC-0F4E-DA99-BC1831D523E1}"/>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CA4755A-4816-EA90-C0EF-DECBEE65FD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8381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Times New Roman" panose="02020603050405020304" pitchFamily="18" charset="0"/>
                <a:cs typeface="Times New Roman" panose="02020603050405020304" pitchFamily="18" charset="0"/>
              </a:rPr>
              <a:t>43% of US generation came from gas.</a:t>
            </a:r>
          </a:p>
          <a:p>
            <a:pPr lvl="1"/>
            <a:r>
              <a:rPr lang="en-US" dirty="0">
                <a:latin typeface="Times New Roman" panose="02020603050405020304" pitchFamily="18" charset="0"/>
                <a:cs typeface="Times New Roman" panose="02020603050405020304" pitchFamily="18" charset="0"/>
              </a:rPr>
              <a:t>https://www.eia.gov/tools/faqs/faq.php?id=427&amp;t=3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581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69DC3-B091-C8D4-A777-4B8A2B80B8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D667B-E846-4DA0-EFDD-ABBE90BA2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E52AC3-CDFE-FB9F-4BA3-B34131FCAF85}"/>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E4CD2EDA-3E77-28F7-AE56-4FC82745CC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95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EBD6-BC6D-6541-F506-E326A54DE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99340-0DAF-000B-1F73-3C8742B16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900D4-F63C-6698-6B4D-FA65E624B011}"/>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C542EA11-0F30-598D-8ACB-E229E10951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93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327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4EC56-F896-CFAF-9D94-7A47D393E0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10EF6-8A19-7F73-B137-270C0F052C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E90E6C-25BA-641C-F9A1-CE83E0B2E2CF}"/>
              </a:ext>
            </a:extLst>
          </p:cNvPr>
          <p:cNvSpPr>
            <a:spLocks noGrp="1"/>
          </p:cNvSpPr>
          <p:nvPr>
            <p:ph type="body" idx="1"/>
          </p:nvPr>
        </p:nvSpPr>
        <p:spPr/>
        <p:txBody>
          <a:bodyPr/>
          <a:lstStyle/>
          <a:p>
            <a:r>
              <a:rPr lang="en-US"/>
              <a:t>    </a:t>
            </a:r>
          </a:p>
        </p:txBody>
      </p:sp>
      <p:sp>
        <p:nvSpPr>
          <p:cNvPr id="4" name="Slide Number Placeholder 3">
            <a:extLst>
              <a:ext uri="{FF2B5EF4-FFF2-40B4-BE49-F238E27FC236}">
                <a16:creationId xmlns:a16="http://schemas.microsoft.com/office/drawing/2014/main" id="{E4F0CDCC-921F-40D2-242F-8A78E1E61E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704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622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1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85CF8-6505-A070-5EB5-F985B66A3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C380C-98EB-A2F5-7517-2618C68907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BF6F0-6CAE-B286-8528-5EE832217B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8295FC-7F21-AEDA-A83B-6AF55C92DC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8125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785C2-48CF-BB62-EDBB-AA37C4749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70496-B4B2-16DF-9ACD-C9E241654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4844A-B2C1-4917-541F-D47F6F70BA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C492A4-41C7-B5F8-27CF-A4FCA7F3A2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5249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7777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03565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New DOE report: China controls 92% of Nd magnet production.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793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3F5B-C34F-EE22-44B1-2DDFC76C8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5D012-8512-7332-BA0C-376CD02FB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EDCF4-43AC-C31D-B7B8-0EE892896031}"/>
              </a:ext>
            </a:extLst>
          </p:cNvPr>
          <p:cNvSpPr>
            <a:spLocks noGrp="1"/>
          </p:cNvSpPr>
          <p:nvPr>
            <p:ph type="body" idx="1"/>
          </p:nvPr>
        </p:nvSpPr>
        <p:spPr/>
        <p:txBody>
          <a:bodyPr/>
          <a:lstStyle/>
          <a:p>
            <a:endParaRPr lang="en-US"/>
          </a:p>
          <a:p>
            <a:r>
              <a:rPr lang="en-US" sz="1200">
                <a:latin typeface="Poppins Medium" pitchFamily="2" charset="77"/>
                <a:cs typeface="Poppins Medium" pitchFamily="2" charset="77"/>
              </a:rPr>
              <a:t>60% Of Global Production Is Controlled By Russia And China.</a:t>
            </a:r>
            <a:endParaRPr lang="en-US"/>
          </a:p>
        </p:txBody>
      </p:sp>
      <p:sp>
        <p:nvSpPr>
          <p:cNvPr id="4" name="Slide Number Placeholder 3">
            <a:extLst>
              <a:ext uri="{FF2B5EF4-FFF2-40B4-BE49-F238E27FC236}">
                <a16:creationId xmlns:a16="http://schemas.microsoft.com/office/drawing/2014/main" id="{A265B918-09B4-04F0-5761-CAAC9BCDBD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900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China’s stranglehold on REEs will affect the nuclear industry: </a:t>
            </a:r>
            <a:br>
              <a:rPr lang="en-US"/>
            </a:br>
            <a:r>
              <a:rPr lang="en-US"/>
              <a:t>dysprosium, europium, gadolinium, holmium, samarium and yttrium are are all used in nuclear reactors.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3003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dirty="0">
                <a:latin typeface="Poppins Medium" pitchFamily="2" charset="77"/>
                <a:cs typeface="Poppins Medium" pitchFamily="2" charset="77"/>
              </a:rPr>
              <a:t>Reliability and affordability go hand in hand</a:t>
            </a:r>
          </a:p>
          <a:p>
            <a:endParaRPr lang="en-US" sz="1200" u="none" dirty="0">
              <a:latin typeface="Poppins Medium" pitchFamily="2" charset="77"/>
              <a:cs typeface="Poppins Medium" pitchFamily="2" charset="77"/>
            </a:endParaRPr>
          </a:p>
          <a:p>
            <a:r>
              <a:rPr lang="en-US" sz="1200" u="none" dirty="0">
                <a:latin typeface="Poppins Medium" pitchFamily="2" charset="77"/>
                <a:cs typeface="Poppins Medium" pitchFamily="2" charset="77"/>
              </a:rPr>
              <a:t>Who will turn the wrenches?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707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7BC94-DDE0-4B15-93E5-137EAF37DD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9340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97BC94-DDE0-4B15-93E5-137EAF37DDEF}" type="slidenum">
              <a:rPr lang="en-US" smtClean="0"/>
              <a:t>44</a:t>
            </a:fld>
            <a:endParaRPr lang="en-US"/>
          </a:p>
        </p:txBody>
      </p:sp>
    </p:spTree>
    <p:extLst>
      <p:ext uri="{BB962C8B-B14F-4D97-AF65-F5344CB8AC3E}">
        <p14:creationId xmlns:p14="http://schemas.microsoft.com/office/powerpoint/2010/main" val="15117948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97BC94-DDE0-4B15-93E5-137EAF37DDEF}" type="slidenum">
              <a:rPr lang="en-US" smtClean="0"/>
              <a:t>45</a:t>
            </a:fld>
            <a:endParaRPr lang="en-US" dirty="0"/>
          </a:p>
        </p:txBody>
      </p:sp>
    </p:spTree>
    <p:extLst>
      <p:ext uri="{BB962C8B-B14F-4D97-AF65-F5344CB8AC3E}">
        <p14:creationId xmlns:p14="http://schemas.microsoft.com/office/powerpoint/2010/main" val="30784162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97BC94-DDE0-4B15-93E5-137EAF37DDEF}" type="slidenum">
              <a:rPr lang="en-US" smtClean="0"/>
              <a:t>46</a:t>
            </a:fld>
            <a:endParaRPr lang="en-US" dirty="0"/>
          </a:p>
        </p:txBody>
      </p:sp>
    </p:spTree>
    <p:extLst>
      <p:ext uri="{BB962C8B-B14F-4D97-AF65-F5344CB8AC3E}">
        <p14:creationId xmlns:p14="http://schemas.microsoft.com/office/powerpoint/2010/main" val="3754092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A73B-BE28-9D44-945E-6BB0623BE7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8F6FE9-719D-F244-95C4-F983AE5CF6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A266C2-BB3E-A44B-BA06-AB31816E45BC}"/>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5" name="Footer Placeholder 4">
            <a:extLst>
              <a:ext uri="{FF2B5EF4-FFF2-40B4-BE49-F238E27FC236}">
                <a16:creationId xmlns:a16="http://schemas.microsoft.com/office/drawing/2014/main" id="{29BE36FD-5679-9943-91EC-803ADA3E87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25AEB8-B0B9-744D-95CC-BBA04DFC0F9F}"/>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4233002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7A04-77EF-E44F-93EA-9F6001C96F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87B0EE-0227-3045-A7C0-B581935618A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BB9E4-202B-BE4B-85F3-6411C1C23C20}"/>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5" name="Footer Placeholder 4">
            <a:extLst>
              <a:ext uri="{FF2B5EF4-FFF2-40B4-BE49-F238E27FC236}">
                <a16:creationId xmlns:a16="http://schemas.microsoft.com/office/drawing/2014/main" id="{A4AB2B72-3E2D-1E4E-95DB-203E94562D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27E1EC-6A57-9F47-B895-36A34E8AA4C4}"/>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933888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0A2F-64AF-DB4B-A383-940CCF3A41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A2D876-4267-9144-9CC4-C1C772B10C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9C4E174-6395-AC48-9552-C692EAB2EB4B}"/>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5" name="Footer Placeholder 4">
            <a:extLst>
              <a:ext uri="{FF2B5EF4-FFF2-40B4-BE49-F238E27FC236}">
                <a16:creationId xmlns:a16="http://schemas.microsoft.com/office/drawing/2014/main" id="{C04B74F7-2435-9E48-815E-5795E4A47C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C41B39-8695-144E-9780-E74E230F9B93}"/>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2680078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ABDB2-1636-BD47-9B2E-DECDA9BC30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66AB7-764C-D649-92D1-EF0DBB2E558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B0A15A-EF34-1C49-BC62-F79B420C04F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577DB3-3BD7-3043-B5F7-2417E6B3A85D}"/>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6" name="Footer Placeholder 5">
            <a:extLst>
              <a:ext uri="{FF2B5EF4-FFF2-40B4-BE49-F238E27FC236}">
                <a16:creationId xmlns:a16="http://schemas.microsoft.com/office/drawing/2014/main" id="{CD9629BC-C9DC-3B41-A5A2-957B833B86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26719C-D29C-F248-9635-BB5EA34D9B8A}"/>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1288516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FA0B-3499-B948-949D-B81FB25C0C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35460C-D3FF-4044-9C9B-8DD9334963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7CC0068-A66C-CE49-9215-EE6608C14C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1AB8-498E-C64F-AB73-0CDE553764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7EAB65F-A4E3-C843-8565-A0094F0FB80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52DF87-BF2E-9240-9366-3EEA625CE5B5}"/>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8" name="Footer Placeholder 7">
            <a:extLst>
              <a:ext uri="{FF2B5EF4-FFF2-40B4-BE49-F238E27FC236}">
                <a16:creationId xmlns:a16="http://schemas.microsoft.com/office/drawing/2014/main" id="{B09ACB83-0812-184E-8B75-148B42586F5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0D6B835-49F4-4940-AFA5-A51197C62234}"/>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2204204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0F77-F49B-D947-AD19-13D088B6F4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FB3E6D-F393-534D-97AD-6F77529C867A}"/>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4" name="Footer Placeholder 3">
            <a:extLst>
              <a:ext uri="{FF2B5EF4-FFF2-40B4-BE49-F238E27FC236}">
                <a16:creationId xmlns:a16="http://schemas.microsoft.com/office/drawing/2014/main" id="{D776699D-A702-9D4A-93BA-E928CB7CBE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7976384-EBA3-1C44-8D4E-F92D75B1A025}"/>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495577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0EB357-324B-514D-B313-02A707AD8426}"/>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3" name="Footer Placeholder 2">
            <a:extLst>
              <a:ext uri="{FF2B5EF4-FFF2-40B4-BE49-F238E27FC236}">
                <a16:creationId xmlns:a16="http://schemas.microsoft.com/office/drawing/2014/main" id="{2631CB81-7A16-5B4F-AA0A-1326F427A23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DBB641C-7F81-0F49-8477-A06593D437BC}"/>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2513923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A1B9-3EAA-214C-ACB7-16D206CB37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B69707-5542-6A48-8BEC-8320CB7BA9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79EF3B-5BB2-6D43-AB64-F1C0B67A9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2141C6-A8B9-6244-BD8D-BFE22C4725CD}"/>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6" name="Footer Placeholder 5">
            <a:extLst>
              <a:ext uri="{FF2B5EF4-FFF2-40B4-BE49-F238E27FC236}">
                <a16:creationId xmlns:a16="http://schemas.microsoft.com/office/drawing/2014/main" id="{479F7665-690A-074F-9513-D097663334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864545-7F37-8D4E-BB5C-8D1872A0AD3D}"/>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3741961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92D6-414A-D34C-9F12-2BE8036C75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52CBB9-05BE-F542-9B73-33D9B180BA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1BC2D29-39AB-2540-A729-580632AE7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3BC52A-DDD2-BD43-B07E-AB42C98DAAC7}"/>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6" name="Footer Placeholder 5">
            <a:extLst>
              <a:ext uri="{FF2B5EF4-FFF2-40B4-BE49-F238E27FC236}">
                <a16:creationId xmlns:a16="http://schemas.microsoft.com/office/drawing/2014/main" id="{5106970B-9885-F14D-801D-6EBFDB83C3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38076A-0651-8344-9122-8F45D9E733E9}"/>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1224074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F9A9-C447-4441-BC64-06F78EF0E6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F381AF-A01B-234F-AB29-83D15A8CFE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26FC56-97F4-4249-B2F2-463C423F94B1}"/>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5" name="Footer Placeholder 4">
            <a:extLst>
              <a:ext uri="{FF2B5EF4-FFF2-40B4-BE49-F238E27FC236}">
                <a16:creationId xmlns:a16="http://schemas.microsoft.com/office/drawing/2014/main" id="{3D28843E-2D4C-1642-B5F4-F40CA08D29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F0D6AA-6EB8-864B-909B-DC7364325C3C}"/>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1856846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BD3C2-1B8A-4F43-8F13-759A71084C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BC54C1-2928-5C43-AE97-869A6E99241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D784EA-E6EB-8541-A695-951455204B79}"/>
              </a:ext>
            </a:extLst>
          </p:cNvPr>
          <p:cNvSpPr>
            <a:spLocks noGrp="1"/>
          </p:cNvSpPr>
          <p:nvPr>
            <p:ph type="dt" sz="half" idx="10"/>
          </p:nvPr>
        </p:nvSpPr>
        <p:spPr/>
        <p:txBody>
          <a:bodyPr/>
          <a:lstStyle/>
          <a:p>
            <a:fld id="{A50D4C49-F0EE-3E47-BF72-A8F3F82C9F33}" type="datetimeFigureOut">
              <a:rPr lang="en-US" smtClean="0"/>
              <a:t>10/3/26</a:t>
            </a:fld>
            <a:endParaRPr lang="en-US" dirty="0"/>
          </a:p>
        </p:txBody>
      </p:sp>
      <p:sp>
        <p:nvSpPr>
          <p:cNvPr id="5" name="Footer Placeholder 4">
            <a:extLst>
              <a:ext uri="{FF2B5EF4-FFF2-40B4-BE49-F238E27FC236}">
                <a16:creationId xmlns:a16="http://schemas.microsoft.com/office/drawing/2014/main" id="{06375968-0F6F-F443-8C8D-2DAB7307D1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AEAB08-2E06-0B4A-8C0A-F7581D204B9A}"/>
              </a:ext>
            </a:extLst>
          </p:cNvPr>
          <p:cNvSpPr>
            <a:spLocks noGrp="1"/>
          </p:cNvSpPr>
          <p:nvPr>
            <p:ph type="sldNum" sz="quarter" idx="12"/>
          </p:nvPr>
        </p:nvSpPr>
        <p:spPr/>
        <p:txBody>
          <a:bodyPr/>
          <a:lstStyle/>
          <a:p>
            <a:fld id="{8A7118AC-54C9-2C4E-9DF0-F567B7418519}" type="slidenum">
              <a:rPr lang="en-US" smtClean="0"/>
              <a:t>‹#›</a:t>
            </a:fld>
            <a:endParaRPr lang="en-US" dirty="0"/>
          </a:p>
        </p:txBody>
      </p:sp>
    </p:spTree>
    <p:extLst>
      <p:ext uri="{BB962C8B-B14F-4D97-AF65-F5344CB8AC3E}">
        <p14:creationId xmlns:p14="http://schemas.microsoft.com/office/powerpoint/2010/main" val="2597724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1C34-A577-E64E-A5CD-729E14011D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63238E-6A6B-5143-ABEF-005F5E1BA4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CCF050-C232-4842-9387-7467DD9CA544}"/>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5" name="Footer Placeholder 4">
            <a:extLst>
              <a:ext uri="{FF2B5EF4-FFF2-40B4-BE49-F238E27FC236}">
                <a16:creationId xmlns:a16="http://schemas.microsoft.com/office/drawing/2014/main" id="{16DC3B4A-EEC3-3B4E-92D6-538833D83F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4774D3-B807-7C4E-8120-35BD16734C32}"/>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1539173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45D7-F3B9-364C-A92F-82317F77F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0DF610-6FCF-3A43-AE08-FF8F4FA1830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A3E55-0193-1647-81BF-4CE4EBD02FA7}"/>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5" name="Footer Placeholder 4">
            <a:extLst>
              <a:ext uri="{FF2B5EF4-FFF2-40B4-BE49-F238E27FC236}">
                <a16:creationId xmlns:a16="http://schemas.microsoft.com/office/drawing/2014/main" id="{3BBEE141-9358-7140-93F5-EBB79A2C363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FAED7E-CA37-EE49-A97F-67B74CD40327}"/>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3558419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D1F-225B-E547-9548-5CF6A09249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47AFDE-A4D4-0C43-9EEF-6C09122256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9F1A5B-3843-0E4A-B8AF-789B68838E8A}"/>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5" name="Footer Placeholder 4">
            <a:extLst>
              <a:ext uri="{FF2B5EF4-FFF2-40B4-BE49-F238E27FC236}">
                <a16:creationId xmlns:a16="http://schemas.microsoft.com/office/drawing/2014/main" id="{E27B9FCE-08A8-6A4D-9D2D-B5A9BDF8D0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ECD927-453B-1E4E-8E5D-29630739EB35}"/>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913587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E5BE-2317-264F-BD7B-D7E3094A7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6D8D4C-F645-AB4B-98EB-E84E831E565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5D00ED-9BFA-E747-8179-DC360B84254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DF5EE0-1562-1F4E-920E-22ACBB9BEFD0}"/>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6" name="Footer Placeholder 5">
            <a:extLst>
              <a:ext uri="{FF2B5EF4-FFF2-40B4-BE49-F238E27FC236}">
                <a16:creationId xmlns:a16="http://schemas.microsoft.com/office/drawing/2014/main" id="{78FACB8F-060F-7C46-98EB-4D8FBB593F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40A803C-05A2-A94D-8D88-FF98449974B3}"/>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3495949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1CA6-4F2B-F54D-9DE8-E77B5BF3D9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578EC1-4C41-7A45-B504-1C425135CC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56DD24F-22D9-474A-8994-BF613742C3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1AEB09-FB37-E94B-AB69-46E29E1F3F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A5A832-8BBE-3D40-8C07-B6DFE5DBA41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6FC59F-E0A4-124F-BE97-36E492834683}"/>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8" name="Footer Placeholder 7">
            <a:extLst>
              <a:ext uri="{FF2B5EF4-FFF2-40B4-BE49-F238E27FC236}">
                <a16:creationId xmlns:a16="http://schemas.microsoft.com/office/drawing/2014/main" id="{2DB74244-D9B4-AE48-B096-A5379B7EE68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7476C9D-ED57-1047-9125-921DBC501890}"/>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3316506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FE99-F950-1E49-96DF-A230F6660C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995D5C-A217-0A47-A637-4AE3AD5F5EF6}"/>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4" name="Footer Placeholder 3">
            <a:extLst>
              <a:ext uri="{FF2B5EF4-FFF2-40B4-BE49-F238E27FC236}">
                <a16:creationId xmlns:a16="http://schemas.microsoft.com/office/drawing/2014/main" id="{96B991EB-F525-3E4C-AD6E-F1EDB5AE800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331C76D-341F-5049-B84C-E72B36FF1A1E}"/>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139913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8CD1CD-1826-9B48-B632-154901EDDDCE}"/>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3" name="Footer Placeholder 2">
            <a:extLst>
              <a:ext uri="{FF2B5EF4-FFF2-40B4-BE49-F238E27FC236}">
                <a16:creationId xmlns:a16="http://schemas.microsoft.com/office/drawing/2014/main" id="{C6A388AC-6257-CF40-814D-6996CF04655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EB5BAB1-6445-DB43-A58D-AB4EA7B9F6AF}"/>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1942387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7DF22-C022-7346-82EA-082BCF7655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7A9E5C-2844-A84E-80E9-1D2DF13956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639993-0B64-584C-8BDE-D24D054B9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630104-F2E3-F944-B8C8-C71A68C2BBF5}"/>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6" name="Footer Placeholder 5">
            <a:extLst>
              <a:ext uri="{FF2B5EF4-FFF2-40B4-BE49-F238E27FC236}">
                <a16:creationId xmlns:a16="http://schemas.microsoft.com/office/drawing/2014/main" id="{1CB29C8B-A26A-8E42-ABF8-4BF476AB3F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90A89F-3BA4-B848-B301-354BA6D169EB}"/>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33137151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AF554-E4D6-EE4E-9EA1-D27BE6B525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FAA9B8-64A6-D24F-9E35-02F4E3BDE0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A91E80-844D-7946-8092-63BFB68960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1C0609-0155-964C-9176-20A2EB0AD15A}"/>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6" name="Footer Placeholder 5">
            <a:extLst>
              <a:ext uri="{FF2B5EF4-FFF2-40B4-BE49-F238E27FC236}">
                <a16:creationId xmlns:a16="http://schemas.microsoft.com/office/drawing/2014/main" id="{7EFD6554-A31A-5143-BAA7-C8B39C4968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D3EBAC-73ED-EF45-8564-32EF06BEA241}"/>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3068313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C82D-4FED-B241-8B92-6DFCE7BD7A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076F10-4C89-1D4E-B23F-178F887A00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7A195C-26E1-8B41-B58F-4A024BF04704}"/>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5" name="Footer Placeholder 4">
            <a:extLst>
              <a:ext uri="{FF2B5EF4-FFF2-40B4-BE49-F238E27FC236}">
                <a16:creationId xmlns:a16="http://schemas.microsoft.com/office/drawing/2014/main" id="{3560BCEA-DBA3-204C-8FA7-BA15E70BA4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E55C1F-B11B-7847-AD83-EE63493F69E9}"/>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1173861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95B5C2-781B-3D4D-8DA3-97C275E609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EC6E1B-9EE6-0349-8F04-81766AF6049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2F60F-4E16-C84F-906B-4D402A684D46}"/>
              </a:ext>
            </a:extLst>
          </p:cNvPr>
          <p:cNvSpPr>
            <a:spLocks noGrp="1"/>
          </p:cNvSpPr>
          <p:nvPr>
            <p:ph type="dt" sz="half" idx="10"/>
          </p:nvPr>
        </p:nvSpPr>
        <p:spPr/>
        <p:txBody>
          <a:bodyPr/>
          <a:lstStyle/>
          <a:p>
            <a:fld id="{B5FDE402-BF48-8143-9FEF-4BE425658FC1}" type="datetimeFigureOut">
              <a:rPr lang="en-US" smtClean="0"/>
              <a:t>10/3/26</a:t>
            </a:fld>
            <a:endParaRPr lang="en-US" dirty="0"/>
          </a:p>
        </p:txBody>
      </p:sp>
      <p:sp>
        <p:nvSpPr>
          <p:cNvPr id="5" name="Footer Placeholder 4">
            <a:extLst>
              <a:ext uri="{FF2B5EF4-FFF2-40B4-BE49-F238E27FC236}">
                <a16:creationId xmlns:a16="http://schemas.microsoft.com/office/drawing/2014/main" id="{8223249E-D1F8-014A-B11A-9AF1C0E8E7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840F70-DE2F-2049-8DBB-114159F30939}"/>
              </a:ext>
            </a:extLst>
          </p:cNvPr>
          <p:cNvSpPr>
            <a:spLocks noGrp="1"/>
          </p:cNvSpPr>
          <p:nvPr>
            <p:ph type="sldNum" sz="quarter" idx="12"/>
          </p:nvPr>
        </p:nvSpPr>
        <p:spPr/>
        <p:txBody>
          <a:bodyPr/>
          <a:lstStyle/>
          <a:p>
            <a:fld id="{A4D829D4-7174-144F-AA12-309040277584}" type="slidenum">
              <a:rPr lang="en-US" smtClean="0"/>
              <a:t>‹#›</a:t>
            </a:fld>
            <a:endParaRPr lang="en-US" dirty="0"/>
          </a:p>
        </p:txBody>
      </p:sp>
    </p:spTree>
    <p:extLst>
      <p:ext uri="{BB962C8B-B14F-4D97-AF65-F5344CB8AC3E}">
        <p14:creationId xmlns:p14="http://schemas.microsoft.com/office/powerpoint/2010/main" val="729603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6BBD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8B4142-66A6-3047-81E5-E3F9DEE9EB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6FD400-0E14-EA47-BB57-DF228D03F1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478CD2-396F-0B49-992E-70E38F0C31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D4C49-F0EE-3E47-BF72-A8F3F82C9F33}" type="datetimeFigureOut">
              <a:rPr lang="en-US" smtClean="0"/>
              <a:t>10/3/26</a:t>
            </a:fld>
            <a:endParaRPr lang="en-US" dirty="0"/>
          </a:p>
        </p:txBody>
      </p:sp>
      <p:sp>
        <p:nvSpPr>
          <p:cNvPr id="5" name="Footer Placeholder 4">
            <a:extLst>
              <a:ext uri="{FF2B5EF4-FFF2-40B4-BE49-F238E27FC236}">
                <a16:creationId xmlns:a16="http://schemas.microsoft.com/office/drawing/2014/main" id="{4CB0A14E-A429-3740-B594-7EB300F2B2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6E56D46-B955-6147-8714-4CD031710C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118AC-54C9-2C4E-9DF0-F567B7418519}" type="slidenum">
              <a:rPr lang="en-US" smtClean="0"/>
              <a:t>‹#›</a:t>
            </a:fld>
            <a:endParaRPr lang="en-US" dirty="0"/>
          </a:p>
        </p:txBody>
      </p:sp>
    </p:spTree>
    <p:extLst>
      <p:ext uri="{BB962C8B-B14F-4D97-AF65-F5344CB8AC3E}">
        <p14:creationId xmlns:p14="http://schemas.microsoft.com/office/powerpoint/2010/main" val="1166159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86BBD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6E1D02-77EC-9B44-A9F8-95EF9CFD57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A9AFD7-FCA3-6644-BF4D-11829F2779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4E2CC-BF58-4749-A314-54A4AAD440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DE402-BF48-8143-9FEF-4BE425658FC1}" type="datetimeFigureOut">
              <a:rPr lang="en-US" smtClean="0"/>
              <a:t>10/3/26</a:t>
            </a:fld>
            <a:endParaRPr lang="en-US" dirty="0"/>
          </a:p>
        </p:txBody>
      </p:sp>
      <p:sp>
        <p:nvSpPr>
          <p:cNvPr id="5" name="Footer Placeholder 4">
            <a:extLst>
              <a:ext uri="{FF2B5EF4-FFF2-40B4-BE49-F238E27FC236}">
                <a16:creationId xmlns:a16="http://schemas.microsoft.com/office/drawing/2014/main" id="{37D9C266-E1B0-FA42-9F25-1AF4C88F4D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1EC55B2-7514-9849-99CC-934B34BEAA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829D4-7174-144F-AA12-309040277584}" type="slidenum">
              <a:rPr lang="en-US" smtClean="0"/>
              <a:t>‹#›</a:t>
            </a:fld>
            <a:endParaRPr lang="en-US" dirty="0"/>
          </a:p>
        </p:txBody>
      </p:sp>
    </p:spTree>
    <p:extLst>
      <p:ext uri="{BB962C8B-B14F-4D97-AF65-F5344CB8AC3E}">
        <p14:creationId xmlns:p14="http://schemas.microsoft.com/office/powerpoint/2010/main" val="23503814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eia.gov/state/print.php?sid=F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ww.eia.gov/energyexplained/natural-gas/use-of-natural-gas.php" TargetMode="External"/><Relationship Id="rId4" Type="http://schemas.openxmlformats.org/officeDocument/2006/relationships/hyperlink" Target="https://www.eia.gov/state/rankings/?sid=US#/series/3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s://www.nps.gov/parkhistory/online_books/hcrs/myers/plate12.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ww.eia.gov/todayinenergy/detail.php?id=54959" TargetMode="External"/><Relationship Id="rId4" Type="http://schemas.openxmlformats.org/officeDocument/2006/relationships/hyperlink" Target="https://www.apga.org/apgamainsite/aboutus/facts/history-of-natural-gas#:~:text=Around%20500%20B.C.%2C%20the%20Chinese,to%20light%20houses%20and%20stree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hyperlink" Target="https://www.reuters.com/article/world/exxon-says-n-america-gas-production-has-peaked-idUSN2163310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2.jpg"/><Relationship Id="rId7" Type="http://schemas.openxmlformats.org/officeDocument/2006/relationships/image" Target="../media/image1.jpe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ww.eia.gov/outlooks/steo/data/browser/#/?v=15" TargetMode="External"/><Relationship Id="rId4" Type="http://schemas.openxmlformats.org/officeDocument/2006/relationships/hyperlink" Target="https://www.eia.gov/dnav/ng/hist/n9050us2a.ht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ia.gov/todayinenergy/detail.php?id=6638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jpeg"/><Relationship Id="rId4" Type="http://schemas.openxmlformats.org/officeDocument/2006/relationships/hyperlink" Target="https://www.eia.gov/todayinenergy/detail.php?id=67224" TargetMode="Externa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hyperlink" Target="https://www.techpolicy.press/transcript-sam-altman-testifies-at-us-senate-hearing-on-ai-competitivenes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4.jpg"/><Relationship Id="rId3" Type="http://schemas.openxmlformats.org/officeDocument/2006/relationships/chart" Target="../charts/chart7.xml"/><Relationship Id="rId7" Type="http://schemas.openxmlformats.org/officeDocument/2006/relationships/image" Target="../media/image19.jpg"/><Relationship Id="rId12"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finance.yahoo.com/news/oracle-openai-drop-plans-mega-104331148.html" TargetMode="External"/><Relationship Id="rId11" Type="http://schemas.openxmlformats.org/officeDocument/2006/relationships/image" Target="../media/image23.jpg"/><Relationship Id="rId5" Type="http://schemas.openxmlformats.org/officeDocument/2006/relationships/hyperlink" Target="https://www.cnbc.com/2026/07/13/meta-louisiana-data-center-investment-reaches-50-billion-amid-ai-push.html" TargetMode="External"/><Relationship Id="rId10" Type="http://schemas.openxmlformats.org/officeDocument/2006/relationships/image" Target="../media/image22.jpg"/><Relationship Id="rId4" Type="http://schemas.openxmlformats.org/officeDocument/2006/relationships/hyperlink" Target="https://cdn.misoenergy.org/20241218%20Medium%20and%20Long%20Term%20Forecast%20Workshop%20Presentation667265.pdf" TargetMode="External"/><Relationship Id="rId9"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hyperlink" Target="https://www.gstatic.com/gumdrop/sustainability/google-2024-environmental-report.pdf" TargetMode="External"/><Relationship Id="rId7"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ww.gstatic.com/gumdrop/sustainability/google-2025-environmental-report.pdf" TargetMode="External"/><Relationship Id="rId4" Type="http://schemas.openxmlformats.org/officeDocument/2006/relationships/hyperlink" Target="https://www.gstatic.com/gumdrop/sustainability/google-2019-environmental-report.pdf" TargetMode="Externa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https://worldpopulationreview.com/states/florida" TargetMode="External"/><Relationship Id="rId4" Type="http://schemas.openxmlformats.org/officeDocument/2006/relationships/hyperlink" Target="https://www.eia.gov/electricity/monthly/epm_table_grapher.php?t=table_6_02_a"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1.jpeg"/><Relationship Id="rId7"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hyperlink" Target="https://www.eia.gov/todayinenergy/detail.php?id=67364" TargetMode="External"/><Relationship Id="rId7" Type="http://schemas.openxmlformats.org/officeDocument/2006/relationships/chart" Target="../charts/chart1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dallasfed.org/-/media/Documents/research/energy/energycharts.pdf#page=35" TargetMode="External"/><Relationship Id="rId5" Type="http://schemas.openxmlformats.org/officeDocument/2006/relationships/hyperlink" Target="https://www.eia.gov/todayinenergy/detail.php?id=67944" TargetMode="External"/><Relationship Id="rId4" Type="http://schemas.openxmlformats.org/officeDocument/2006/relationships/hyperlink" Target="https://www.eia.gov/outlooks/steo/tables/pdf/5atab.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halcyon.io/gas-power-plant-tracker"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s://www.aterio.io/insights/us-data-center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investor.williams.com/static-files/f614f046-cccf-4f74-91e9-5202008eeafc"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28.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hyperlink" Target="https://tinyurl.com/mrxjb7hx" TargetMode="External"/><Relationship Id="rId4" Type="http://schemas.openxmlformats.org/officeDocument/2006/relationships/hyperlink" Target="https://www.eia.gov/dnav/ng/hist/n3045us2A.htm" TargetMode="Externa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hyperlink" Target="https://pris.iaea.org/pris/worldstatistics/underconstructionreactorsbycountry.aspx"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1.jpeg"/><Relationship Id="rId7" Type="http://schemas.openxmlformats.org/officeDocument/2006/relationships/hyperlink" Target="https://www.eenews.net/articles/cost-of-building-us-gas-plants-spikes-66-report-say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nytimes.com/2026/03/04/climate/nuclear-power-terrapower-construction-permit.html" TargetMode="External"/><Relationship Id="rId5" Type="http://schemas.openxmlformats.org/officeDocument/2006/relationships/hyperlink" Target="https://oilprice.com/Alternative-Energy/Nuclear-Power/DOE-Bets-Big-on-Costly-SMRs.html" TargetMode="External"/><Relationship Id="rId4" Type="http://schemas.openxmlformats.org/officeDocument/2006/relationships/hyperlink" Target="https://world-nuclear.org/information-library/economic-aspects/economics-of-nuclear-power"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hyperlink" Target="https://www.eia.gov/totalenergy/data/monthly/pdf/mer.pdf%20Table%208.2"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chart" Target="../charts/chart16.xml"/><Relationship Id="rId4" Type="http://schemas.openxmlformats.org/officeDocument/2006/relationships/hyperlink" Target="https://www.eia.gov/todayinenergy/detail.php?id=64444"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investors.centrusenergy.com/static-files/058b474a-c135-4600-a84b-e9908864a7af"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hyperlink" Target="https://thebreakthrough.imgix.net/pdfs/Nuclear-Fuel-and-Enrichment-Diversification_v6.pd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1.jpg"/></Relationships>
</file>

<file path=ppt/slides/_rels/slide45.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g"/><Relationship Id="rId7"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866C8-CC47-3249-AFC8-6FC5E94701C8}"/>
              </a:ext>
            </a:extLst>
          </p:cNvPr>
          <p:cNvSpPr>
            <a:spLocks noGrp="1"/>
          </p:cNvSpPr>
          <p:nvPr>
            <p:ph type="ctrTitle"/>
          </p:nvPr>
        </p:nvSpPr>
        <p:spPr>
          <a:xfrm>
            <a:off x="400376" y="1775114"/>
            <a:ext cx="11126605" cy="1155700"/>
          </a:xfrm>
        </p:spPr>
        <p:txBody>
          <a:bodyPr>
            <a:noAutofit/>
          </a:bodyPr>
          <a:lstStyle/>
          <a:p>
            <a:r>
              <a:rPr lang="en-US" sz="5200" b="1" dirty="0">
                <a:latin typeface="Poppins Medium" pitchFamily="2" charset="77"/>
                <a:cs typeface="Poppins Medium" pitchFamily="2" charset="77"/>
              </a:rPr>
              <a:t>Natural Gas, Nuclear, And The Future of American Power </a:t>
            </a:r>
          </a:p>
        </p:txBody>
      </p:sp>
      <p:sp>
        <p:nvSpPr>
          <p:cNvPr id="3" name="Subtitle 2">
            <a:extLst>
              <a:ext uri="{FF2B5EF4-FFF2-40B4-BE49-F238E27FC236}">
                <a16:creationId xmlns:a16="http://schemas.microsoft.com/office/drawing/2014/main" id="{19125623-1C43-754C-8D72-1ABD6200896E}"/>
              </a:ext>
            </a:extLst>
          </p:cNvPr>
          <p:cNvSpPr>
            <a:spLocks noGrp="1"/>
          </p:cNvSpPr>
          <p:nvPr>
            <p:ph type="subTitle" idx="1"/>
          </p:nvPr>
        </p:nvSpPr>
        <p:spPr>
          <a:xfrm>
            <a:off x="2146103" y="3632200"/>
            <a:ext cx="7899794" cy="2018568"/>
          </a:xfrm>
        </p:spPr>
        <p:txBody>
          <a:bodyPr>
            <a:normAutofit/>
          </a:bodyPr>
          <a:lstStyle/>
          <a:p>
            <a:r>
              <a:rPr lang="en-US" sz="2600" dirty="0">
                <a:latin typeface="Poppins Medium" pitchFamily="2" charset="77"/>
                <a:cs typeface="Poppins Medium" pitchFamily="2" charset="77"/>
              </a:rPr>
              <a:t>Robert Bryce presentation to:</a:t>
            </a:r>
          </a:p>
          <a:p>
            <a:r>
              <a:rPr lang="en-US" sz="2600" dirty="0">
                <a:latin typeface="Poppins Medium" pitchFamily="2" charset="77"/>
                <a:cs typeface="Poppins Medium" pitchFamily="2" charset="77"/>
              </a:rPr>
              <a:t>Florida Gas Utility</a:t>
            </a:r>
          </a:p>
          <a:p>
            <a:r>
              <a:rPr lang="en-US" sz="2600" dirty="0">
                <a:latin typeface="Poppins Medium" pitchFamily="2" charset="77"/>
                <a:cs typeface="Poppins Medium" pitchFamily="2" charset="77"/>
              </a:rPr>
              <a:t>Marathon, FL  </a:t>
            </a:r>
          </a:p>
          <a:p>
            <a:r>
              <a:rPr lang="en-US" sz="2600" dirty="0">
                <a:latin typeface="Poppins Medium" pitchFamily="2" charset="77"/>
                <a:cs typeface="Poppins Medium" pitchFamily="2" charset="77"/>
              </a:rPr>
              <a:t>8 October 2026</a:t>
            </a:r>
          </a:p>
        </p:txBody>
      </p:sp>
    </p:spTree>
    <p:extLst>
      <p:ext uri="{BB962C8B-B14F-4D97-AF65-F5344CB8AC3E}">
        <p14:creationId xmlns:p14="http://schemas.microsoft.com/office/powerpoint/2010/main" val="350881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3649126" y="1346124"/>
            <a:ext cx="5559267" cy="852969"/>
          </a:xfrm>
        </p:spPr>
        <p:txBody>
          <a:bodyPr>
            <a:noAutofit/>
          </a:bodyPr>
          <a:lstStyle/>
          <a:p>
            <a:pPr algn="ctr"/>
            <a:r>
              <a:rPr lang="en-US" sz="6000" u="sng" dirty="0">
                <a:latin typeface="Poppins Medium" pitchFamily="2" charset="77"/>
                <a:cs typeface="Poppins Medium" pitchFamily="2" charset="77"/>
              </a:rPr>
              <a:t>Four Points:</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638163" y="2538573"/>
            <a:ext cx="10915674" cy="2408570"/>
          </a:xfrm>
        </p:spPr>
        <p:txBody>
          <a:bodyPr>
            <a:noAutofit/>
          </a:bodyPr>
          <a:lstStyle/>
          <a:p>
            <a:pPr marL="457200" lvl="1" indent="0" algn="ctr">
              <a:spcBef>
                <a:spcPts val="1100"/>
              </a:spcBef>
              <a:buNone/>
            </a:pPr>
            <a:r>
              <a:rPr lang="en-US" sz="3200" dirty="0">
                <a:latin typeface="Poppins Medium" pitchFamily="2" charset="77"/>
                <a:cs typeface="Poppins Medium" pitchFamily="2" charset="77"/>
              </a:rPr>
              <a:t>● A brief history of natural gas</a:t>
            </a:r>
          </a:p>
          <a:p>
            <a:pPr marL="457200" lvl="1" indent="0" algn="ctr">
              <a:spcBef>
                <a:spcPts val="1100"/>
              </a:spcBef>
              <a:buNone/>
            </a:pPr>
            <a:r>
              <a:rPr lang="en-US" sz="3200" dirty="0">
                <a:latin typeface="Poppins Medium" pitchFamily="2" charset="77"/>
                <a:cs typeface="Poppins Medium" pitchFamily="2" charset="77"/>
              </a:rPr>
              <a:t>● Where’s that energy transition?</a:t>
            </a:r>
          </a:p>
          <a:p>
            <a:pPr marL="457200" lvl="1" indent="0" algn="ctr">
              <a:spcBef>
                <a:spcPts val="1100"/>
              </a:spcBef>
              <a:buNone/>
            </a:pPr>
            <a:r>
              <a:rPr lang="en-US" sz="3200" dirty="0">
                <a:latin typeface="Poppins Medium" pitchFamily="2" charset="77"/>
                <a:cs typeface="Poppins Medium" pitchFamily="2" charset="77"/>
              </a:rPr>
              <a:t>● AI: How much gas? How much power?  </a:t>
            </a:r>
          </a:p>
          <a:p>
            <a:pPr marL="457200" lvl="1" indent="0" algn="ctr">
              <a:spcBef>
                <a:spcPts val="1100"/>
              </a:spcBef>
              <a:buNone/>
            </a:pPr>
            <a:r>
              <a:rPr lang="en-US" sz="3200" dirty="0">
                <a:latin typeface="Poppins Medium" pitchFamily="2" charset="77"/>
                <a:cs typeface="Poppins Medium" pitchFamily="2" charset="77"/>
              </a:rPr>
              <a:t>● N2N: Nat gas to nuclear</a:t>
            </a:r>
          </a:p>
        </p:txBody>
      </p:sp>
      <p:sp>
        <p:nvSpPr>
          <p:cNvPr id="4" name="TextBox 1">
            <a:extLst>
              <a:ext uri="{FF2B5EF4-FFF2-40B4-BE49-F238E27FC236}">
                <a16:creationId xmlns:a16="http://schemas.microsoft.com/office/drawing/2014/main" id="{869B0AC9-C1E6-84CC-BA28-353FAABB895B}"/>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6" name="Picture 5">
            <a:extLst>
              <a:ext uri="{FF2B5EF4-FFF2-40B4-BE49-F238E27FC236}">
                <a16:creationId xmlns:a16="http://schemas.microsoft.com/office/drawing/2014/main" id="{2832F244-A39E-2A5F-BFBB-9229AB681673}"/>
              </a:ext>
            </a:extLst>
          </p:cNvPr>
          <p:cNvPicPr>
            <a:picLocks noChangeAspect="1"/>
          </p:cNvPicPr>
          <p:nvPr/>
        </p:nvPicPr>
        <p:blipFill>
          <a:blip r:embed="rId3"/>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652806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1205571" y="1097970"/>
            <a:ext cx="9780850" cy="1108640"/>
          </a:xfrm>
        </p:spPr>
        <p:txBody>
          <a:bodyPr>
            <a:noAutofit/>
          </a:bodyPr>
          <a:lstStyle/>
          <a:p>
            <a:pPr algn="ctr"/>
            <a:r>
              <a:rPr lang="en-US" sz="6000" dirty="0">
                <a:latin typeface="Poppins Medium" pitchFamily="2" charset="77"/>
                <a:cs typeface="Poppins Medium" pitchFamily="2" charset="77"/>
              </a:rPr>
              <a:t>But First:  </a:t>
            </a:r>
            <a:br>
              <a:rPr lang="en-US" sz="6000" dirty="0">
                <a:latin typeface="Poppins Medium" pitchFamily="2" charset="77"/>
                <a:cs typeface="Poppins Medium" pitchFamily="2" charset="77"/>
              </a:rPr>
            </a:br>
            <a:r>
              <a:rPr lang="en-US" sz="6000" dirty="0">
                <a:latin typeface="Poppins Medium" pitchFamily="2" charset="77"/>
                <a:cs typeface="Poppins Medium" pitchFamily="2" charset="77"/>
              </a:rPr>
              <a:t>Florida By The Numbers</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615960" y="2773665"/>
            <a:ext cx="10960072" cy="2983634"/>
          </a:xfrm>
        </p:spPr>
        <p:txBody>
          <a:bodyPr>
            <a:noAutofit/>
          </a:bodyPr>
          <a:lstStyle/>
          <a:p>
            <a:pPr marL="0" indent="0" algn="ctr">
              <a:spcAft>
                <a:spcPts val="600"/>
              </a:spcAft>
              <a:buNone/>
            </a:pPr>
            <a:r>
              <a:rPr lang="en-US" sz="3000" dirty="0">
                <a:latin typeface="Poppins Medium" pitchFamily="2" charset="77"/>
                <a:cs typeface="Poppins Medium" pitchFamily="2" charset="77"/>
              </a:rPr>
              <a:t>● Nat gas plants produce ~ 75% of FL’s electricity</a:t>
            </a:r>
          </a:p>
          <a:p>
            <a:pPr marL="0" indent="0" algn="ctr">
              <a:spcAft>
                <a:spcPts val="600"/>
              </a:spcAft>
              <a:buNone/>
            </a:pPr>
            <a:r>
              <a:rPr lang="en-US" sz="3000" dirty="0">
                <a:latin typeface="Poppins Medium" pitchFamily="2" charset="77"/>
                <a:cs typeface="Poppins Medium" pitchFamily="2" charset="77"/>
              </a:rPr>
              <a:t>● FL is fifth-largest nat gas consumer in US</a:t>
            </a:r>
          </a:p>
          <a:p>
            <a:pPr marL="0" indent="0" algn="ctr">
              <a:spcAft>
                <a:spcPts val="600"/>
              </a:spcAft>
              <a:buNone/>
            </a:pPr>
            <a:r>
              <a:rPr lang="en-US" sz="3000" dirty="0">
                <a:latin typeface="Poppins Medium" pitchFamily="2" charset="77"/>
                <a:cs typeface="Poppins Medium" pitchFamily="2" charset="77"/>
              </a:rPr>
              <a:t>● In-state production is tiny (3.5 Bcf/yr, 0.01% of US)</a:t>
            </a:r>
          </a:p>
          <a:p>
            <a:pPr marL="0" indent="0" algn="ctr">
              <a:spcAft>
                <a:spcPts val="600"/>
              </a:spcAft>
              <a:buNone/>
            </a:pPr>
            <a:r>
              <a:rPr lang="en-US" sz="3000" dirty="0">
                <a:latin typeface="Poppins Medium" pitchFamily="2" charset="77"/>
                <a:cs typeface="Poppins Medium" pitchFamily="2" charset="77"/>
              </a:rPr>
              <a:t>● FL is second-largest electricity user after TX </a:t>
            </a:r>
          </a:p>
          <a:p>
            <a:pPr marL="0" indent="0" algn="ctr">
              <a:spcAft>
                <a:spcPts val="600"/>
              </a:spcAft>
              <a:buNone/>
            </a:pPr>
            <a:r>
              <a:rPr lang="en-US" sz="3000" dirty="0">
                <a:latin typeface="Poppins Medium" pitchFamily="2" charset="77"/>
                <a:cs typeface="Poppins Medium" pitchFamily="2" charset="77"/>
              </a:rPr>
              <a:t>● 54% of electricity is used in homes, lgst share in US</a:t>
            </a:r>
          </a:p>
          <a:p>
            <a:pPr marL="0" indent="0" algn="ctr">
              <a:buNone/>
            </a:pPr>
            <a:endParaRPr lang="en-US" sz="3200" b="1" dirty="0">
              <a:highlight>
                <a:srgbClr val="FFFF00"/>
              </a:highligh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418585C-66F3-0C3A-85A7-43F1E567B908}"/>
              </a:ext>
            </a:extLst>
          </p:cNvPr>
          <p:cNvSpPr txBox="1"/>
          <p:nvPr/>
        </p:nvSpPr>
        <p:spPr>
          <a:xfrm>
            <a:off x="110293" y="6493876"/>
            <a:ext cx="1019542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Poppins Medium" pitchFamily="2" charset="77"/>
                <a:cs typeface="Poppins Medium" pitchFamily="2" charset="77"/>
              </a:rPr>
              <a:t>Source: EIA, </a:t>
            </a:r>
            <a:r>
              <a:rPr lang="en-US" sz="800" dirty="0">
                <a:solidFill>
                  <a:prstClr val="black"/>
                </a:solidFill>
                <a:latin typeface="Poppins Medium" pitchFamily="2" charset="77"/>
                <a:cs typeface="Poppins Medium" pitchFamily="2" charset="77"/>
                <a:hlinkClick r:id="rId3"/>
              </a:rPr>
              <a:t>https://www.eia.gov/state/print.php?sid=FL</a:t>
            </a:r>
            <a:r>
              <a:rPr lang="en-US" sz="800" dirty="0">
                <a:solidFill>
                  <a:prstClr val="black"/>
                </a:solidFill>
                <a:latin typeface="Poppins Medium" pitchFamily="2" charset="77"/>
                <a:cs typeface="Poppins Medium" pitchFamily="2" charset="77"/>
              </a:rPr>
              <a:t> ,  </a:t>
            </a:r>
            <a:r>
              <a:rPr lang="en-US" sz="800" dirty="0">
                <a:solidFill>
                  <a:prstClr val="black"/>
                </a:solidFill>
                <a:latin typeface="Poppins Medium" pitchFamily="2" charset="77"/>
                <a:cs typeface="Poppins Medium" pitchFamily="2" charset="77"/>
                <a:hlinkClick r:id="rId4"/>
              </a:rPr>
              <a:t>https://www.eia.gov/state/rankings/?sid=US#/series/31</a:t>
            </a:r>
            <a:r>
              <a:rPr lang="en-US" sz="800" dirty="0">
                <a:solidFill>
                  <a:prstClr val="black"/>
                </a:solidFill>
                <a:latin typeface="Poppins Medium" pitchFamily="2" charset="77"/>
                <a:cs typeface="Poppins Medium" pitchFamily="2" charset="77"/>
              </a:rPr>
              <a:t> , </a:t>
            </a:r>
            <a:r>
              <a:rPr lang="en-US" sz="800" dirty="0">
                <a:solidFill>
                  <a:prstClr val="black"/>
                </a:solidFill>
                <a:latin typeface="Poppins Medium" pitchFamily="2" charset="77"/>
                <a:cs typeface="Poppins Medium" pitchFamily="2" charset="77"/>
                <a:hlinkClick r:id="rId5"/>
              </a:rPr>
              <a:t>https://www.eia.gov/energyexplained/natural-gas/use-of-natural-gas.php</a:t>
            </a:r>
            <a:r>
              <a:rPr lang="en-US" sz="800" dirty="0">
                <a:solidFill>
                  <a:prstClr val="black"/>
                </a:solidFill>
                <a:latin typeface="Poppins Medium" pitchFamily="2" charset="77"/>
                <a:cs typeface="Poppins Medium" pitchFamily="2" charset="77"/>
              </a:rPr>
              <a:t> </a:t>
            </a:r>
            <a:endParaRPr kumimoji="0" lang="en-US" sz="800" u="none" strike="noStrike" kern="1200" cap="none" spc="0" normalizeH="0" baseline="0" noProof="0" dirty="0">
              <a:ln>
                <a:noFill/>
              </a:ln>
              <a:solidFill>
                <a:prstClr val="black"/>
              </a:solidFill>
              <a:effectLst/>
              <a:uLnTx/>
              <a:uFillTx/>
              <a:latin typeface="Poppins Medium" pitchFamily="2" charset="77"/>
              <a:cs typeface="Poppins Medium" pitchFamily="2" charset="77"/>
            </a:endParaRPr>
          </a:p>
        </p:txBody>
      </p:sp>
      <p:sp>
        <p:nvSpPr>
          <p:cNvPr id="9" name="TextBox 1">
            <a:extLst>
              <a:ext uri="{FF2B5EF4-FFF2-40B4-BE49-F238E27FC236}">
                <a16:creationId xmlns:a16="http://schemas.microsoft.com/office/drawing/2014/main" id="{B8CED1DE-1E7F-F422-C7A6-BB828C767366}"/>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0" name="Picture 9">
            <a:extLst>
              <a:ext uri="{FF2B5EF4-FFF2-40B4-BE49-F238E27FC236}">
                <a16:creationId xmlns:a16="http://schemas.microsoft.com/office/drawing/2014/main" id="{E67A8B64-2955-6B3C-CF1C-49E22CD9E118}"/>
              </a:ext>
            </a:extLst>
          </p:cNvPr>
          <p:cNvPicPr>
            <a:picLocks noChangeAspect="1"/>
          </p:cNvPicPr>
          <p:nvPr/>
        </p:nvPicPr>
        <p:blipFill>
          <a:blip r:embed="rId6"/>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81421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592070" y="592995"/>
            <a:ext cx="10666461" cy="863756"/>
          </a:xfrm>
        </p:spPr>
        <p:txBody>
          <a:bodyPr>
            <a:noAutofit/>
          </a:bodyPr>
          <a:lstStyle/>
          <a:p>
            <a:pPr algn="ctr"/>
            <a:r>
              <a:rPr lang="en-US" dirty="0">
                <a:latin typeface="Poppins Medium" pitchFamily="2" charset="77"/>
                <a:cs typeface="Poppins Medium" pitchFamily="2" charset="77"/>
              </a:rPr>
              <a:t>The Remarkable History Of American Natural Gas Is Personal </a:t>
            </a:r>
          </a:p>
        </p:txBody>
      </p:sp>
      <p:sp>
        <p:nvSpPr>
          <p:cNvPr id="14" name="TextBox 13">
            <a:extLst>
              <a:ext uri="{FF2B5EF4-FFF2-40B4-BE49-F238E27FC236}">
                <a16:creationId xmlns:a16="http://schemas.microsoft.com/office/drawing/2014/main" id="{AF487520-9917-5414-5AE3-3FA1E796ED50}"/>
              </a:ext>
            </a:extLst>
          </p:cNvPr>
          <p:cNvSpPr txBox="1"/>
          <p:nvPr/>
        </p:nvSpPr>
        <p:spPr>
          <a:xfrm>
            <a:off x="10620675" y="6435447"/>
            <a:ext cx="110639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©Robert Bryce</a:t>
            </a:r>
          </a:p>
        </p:txBody>
      </p:sp>
      <p:sp>
        <p:nvSpPr>
          <p:cNvPr id="15" name="TextBox 14">
            <a:extLst>
              <a:ext uri="{FF2B5EF4-FFF2-40B4-BE49-F238E27FC236}">
                <a16:creationId xmlns:a16="http://schemas.microsoft.com/office/drawing/2014/main" id="{A488C951-31EE-1F77-807D-95C031F1D611}"/>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C918BA0C-97DF-B28F-FAB8-ECE0ECBE9B12}"/>
              </a:ext>
            </a:extLst>
          </p:cNvPr>
          <p:cNvSpPr txBox="1"/>
          <p:nvPr/>
        </p:nvSpPr>
        <p:spPr>
          <a:xfrm>
            <a:off x="139787" y="6566252"/>
            <a:ext cx="1233030" cy="215444"/>
          </a:xfrm>
          <a:prstGeom prst="rect">
            <a:avLst/>
          </a:prstGeom>
          <a:noFill/>
        </p:spPr>
        <p:txBody>
          <a:bodyPr wrap="none" rtlCol="0">
            <a:spAutoFit/>
          </a:bodyPr>
          <a:lstStyle/>
          <a:p>
            <a:r>
              <a:rPr lang="en-US" sz="800" dirty="0">
                <a:latin typeface="Poppins Medium" pitchFamily="2" charset="77"/>
                <a:cs typeface="Poppins Medium" pitchFamily="2" charset="77"/>
              </a:rPr>
              <a:t>Source: Bryce family</a:t>
            </a:r>
          </a:p>
        </p:txBody>
      </p:sp>
      <p:pic>
        <p:nvPicPr>
          <p:cNvPr id="9" name="Picture 8">
            <a:extLst>
              <a:ext uri="{FF2B5EF4-FFF2-40B4-BE49-F238E27FC236}">
                <a16:creationId xmlns:a16="http://schemas.microsoft.com/office/drawing/2014/main" id="{F8E6B1F5-30FA-361E-F7D3-AFEA734089CC}"/>
              </a:ext>
            </a:extLst>
          </p:cNvPr>
          <p:cNvPicPr>
            <a:picLocks noChangeAspect="1"/>
          </p:cNvPicPr>
          <p:nvPr/>
        </p:nvPicPr>
        <p:blipFill>
          <a:blip r:embed="rId3"/>
          <a:stretch>
            <a:fillRect/>
          </a:stretch>
        </p:blipFill>
        <p:spPr>
          <a:xfrm>
            <a:off x="973905" y="1982370"/>
            <a:ext cx="2518591" cy="4418737"/>
          </a:xfrm>
          <a:prstGeom prst="rect">
            <a:avLst/>
          </a:prstGeom>
        </p:spPr>
      </p:pic>
      <p:pic>
        <p:nvPicPr>
          <p:cNvPr id="3" name="Picture 2">
            <a:extLst>
              <a:ext uri="{FF2B5EF4-FFF2-40B4-BE49-F238E27FC236}">
                <a16:creationId xmlns:a16="http://schemas.microsoft.com/office/drawing/2014/main" id="{06017A1C-705A-7F0F-1B0B-88A7C318EDB9}"/>
              </a:ext>
            </a:extLst>
          </p:cNvPr>
          <p:cNvPicPr>
            <a:picLocks noChangeAspect="1"/>
          </p:cNvPicPr>
          <p:nvPr/>
        </p:nvPicPr>
        <p:blipFill>
          <a:blip r:embed="rId4"/>
          <a:stretch>
            <a:fillRect/>
          </a:stretch>
        </p:blipFill>
        <p:spPr>
          <a:xfrm>
            <a:off x="11716558" y="6365359"/>
            <a:ext cx="316823" cy="316823"/>
          </a:xfrm>
          <a:prstGeom prst="rect">
            <a:avLst/>
          </a:prstGeom>
        </p:spPr>
      </p:pic>
      <p:pic>
        <p:nvPicPr>
          <p:cNvPr id="5" name="Picture 4">
            <a:extLst>
              <a:ext uri="{FF2B5EF4-FFF2-40B4-BE49-F238E27FC236}">
                <a16:creationId xmlns:a16="http://schemas.microsoft.com/office/drawing/2014/main" id="{BE2C9192-5885-FAD4-1EF4-73BE3261CBC7}"/>
              </a:ext>
            </a:extLst>
          </p:cNvPr>
          <p:cNvPicPr>
            <a:picLocks noChangeAspect="1"/>
          </p:cNvPicPr>
          <p:nvPr/>
        </p:nvPicPr>
        <p:blipFill>
          <a:blip r:embed="rId5"/>
          <a:stretch>
            <a:fillRect/>
          </a:stretch>
        </p:blipFill>
        <p:spPr>
          <a:xfrm>
            <a:off x="8358103" y="2238162"/>
            <a:ext cx="3081696" cy="3907151"/>
          </a:xfrm>
          <a:prstGeom prst="rect">
            <a:avLst/>
          </a:prstGeom>
        </p:spPr>
      </p:pic>
      <p:pic>
        <p:nvPicPr>
          <p:cNvPr id="7" name="Picture 6">
            <a:extLst>
              <a:ext uri="{FF2B5EF4-FFF2-40B4-BE49-F238E27FC236}">
                <a16:creationId xmlns:a16="http://schemas.microsoft.com/office/drawing/2014/main" id="{D519993C-DAC6-1420-989C-E77CBDD0FCF2}"/>
              </a:ext>
            </a:extLst>
          </p:cNvPr>
          <p:cNvPicPr>
            <a:picLocks noChangeAspect="1"/>
          </p:cNvPicPr>
          <p:nvPr/>
        </p:nvPicPr>
        <p:blipFill>
          <a:blip r:embed="rId6"/>
          <a:stretch>
            <a:fillRect/>
          </a:stretch>
        </p:blipFill>
        <p:spPr>
          <a:xfrm>
            <a:off x="3927021" y="1874145"/>
            <a:ext cx="3996558" cy="4635184"/>
          </a:xfrm>
          <a:prstGeom prst="rect">
            <a:avLst/>
          </a:prstGeom>
        </p:spPr>
      </p:pic>
    </p:spTree>
    <p:extLst>
      <p:ext uri="{BB962C8B-B14F-4D97-AF65-F5344CB8AC3E}">
        <p14:creationId xmlns:p14="http://schemas.microsoft.com/office/powerpoint/2010/main" val="384061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40664" y="503450"/>
            <a:ext cx="12110672" cy="863756"/>
          </a:xfrm>
        </p:spPr>
        <p:txBody>
          <a:bodyPr>
            <a:noAutofit/>
          </a:bodyPr>
          <a:lstStyle/>
          <a:p>
            <a:pPr algn="ctr"/>
            <a:r>
              <a:rPr lang="en-US" sz="4000" dirty="0">
                <a:latin typeface="Poppins Medium" pitchFamily="2" charset="77"/>
                <a:cs typeface="Poppins Medium" pitchFamily="2" charset="77"/>
              </a:rPr>
              <a:t>Oklahoma Natural Gas Co. Hired My Mom </a:t>
            </a:r>
            <a:br>
              <a:rPr lang="en-US" sz="4000" dirty="0">
                <a:latin typeface="Poppins Medium" pitchFamily="2" charset="77"/>
                <a:cs typeface="Poppins Medium" pitchFamily="2" charset="77"/>
              </a:rPr>
            </a:br>
            <a:r>
              <a:rPr lang="en-US" sz="4000" dirty="0">
                <a:latin typeface="Poppins Medium" pitchFamily="2" charset="77"/>
                <a:cs typeface="Poppins Medium" pitchFamily="2" charset="77"/>
              </a:rPr>
              <a:t>To Teach Women How To Cook With Gas</a:t>
            </a:r>
          </a:p>
        </p:txBody>
      </p:sp>
      <p:sp>
        <p:nvSpPr>
          <p:cNvPr id="14" name="TextBox 13">
            <a:extLst>
              <a:ext uri="{FF2B5EF4-FFF2-40B4-BE49-F238E27FC236}">
                <a16:creationId xmlns:a16="http://schemas.microsoft.com/office/drawing/2014/main" id="{AF487520-9917-5414-5AE3-3FA1E796ED50}"/>
              </a:ext>
            </a:extLst>
          </p:cNvPr>
          <p:cNvSpPr txBox="1"/>
          <p:nvPr/>
        </p:nvSpPr>
        <p:spPr>
          <a:xfrm>
            <a:off x="10563684" y="6443141"/>
            <a:ext cx="110639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©Robert Bryce</a:t>
            </a:r>
          </a:p>
        </p:txBody>
      </p:sp>
      <p:sp>
        <p:nvSpPr>
          <p:cNvPr id="15" name="TextBox 14">
            <a:extLst>
              <a:ext uri="{FF2B5EF4-FFF2-40B4-BE49-F238E27FC236}">
                <a16:creationId xmlns:a16="http://schemas.microsoft.com/office/drawing/2014/main" id="{A488C951-31EE-1F77-807D-95C031F1D611}"/>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C918BA0C-97DF-B28F-FAB8-ECE0ECBE9B12}"/>
              </a:ext>
            </a:extLst>
          </p:cNvPr>
          <p:cNvSpPr txBox="1"/>
          <p:nvPr/>
        </p:nvSpPr>
        <p:spPr>
          <a:xfrm>
            <a:off x="163539" y="6470003"/>
            <a:ext cx="1233030" cy="215444"/>
          </a:xfrm>
          <a:prstGeom prst="rect">
            <a:avLst/>
          </a:prstGeom>
          <a:noFill/>
        </p:spPr>
        <p:txBody>
          <a:bodyPr wrap="none" rtlCol="0">
            <a:spAutoFit/>
          </a:bodyPr>
          <a:lstStyle/>
          <a:p>
            <a:r>
              <a:rPr lang="en-US" sz="800" dirty="0">
                <a:latin typeface="Poppins Medium" pitchFamily="2" charset="77"/>
                <a:cs typeface="Poppins Medium" pitchFamily="2" charset="77"/>
              </a:rPr>
              <a:t>Source: Bryce family</a:t>
            </a:r>
          </a:p>
        </p:txBody>
      </p:sp>
      <p:pic>
        <p:nvPicPr>
          <p:cNvPr id="7" name="Picture 6">
            <a:extLst>
              <a:ext uri="{FF2B5EF4-FFF2-40B4-BE49-F238E27FC236}">
                <a16:creationId xmlns:a16="http://schemas.microsoft.com/office/drawing/2014/main" id="{363AB64F-D7C9-B7D8-9D2F-4351C6170B98}"/>
              </a:ext>
            </a:extLst>
          </p:cNvPr>
          <p:cNvPicPr>
            <a:picLocks noChangeAspect="1"/>
          </p:cNvPicPr>
          <p:nvPr/>
        </p:nvPicPr>
        <p:blipFill>
          <a:blip r:embed="rId3"/>
          <a:stretch>
            <a:fillRect/>
          </a:stretch>
        </p:blipFill>
        <p:spPr>
          <a:xfrm>
            <a:off x="1976968" y="1639425"/>
            <a:ext cx="3309484" cy="4926826"/>
          </a:xfrm>
          <a:prstGeom prst="rect">
            <a:avLst/>
          </a:prstGeom>
        </p:spPr>
      </p:pic>
      <p:pic>
        <p:nvPicPr>
          <p:cNvPr id="3" name="Picture 2">
            <a:extLst>
              <a:ext uri="{FF2B5EF4-FFF2-40B4-BE49-F238E27FC236}">
                <a16:creationId xmlns:a16="http://schemas.microsoft.com/office/drawing/2014/main" id="{74E097D7-AF60-D9AD-AE24-09D7A7CF4FF1}"/>
              </a:ext>
            </a:extLst>
          </p:cNvPr>
          <p:cNvPicPr>
            <a:picLocks noChangeAspect="1"/>
          </p:cNvPicPr>
          <p:nvPr/>
        </p:nvPicPr>
        <p:blipFill>
          <a:blip r:embed="rId4"/>
          <a:stretch>
            <a:fillRect/>
          </a:stretch>
        </p:blipFill>
        <p:spPr>
          <a:xfrm>
            <a:off x="11716558" y="6365359"/>
            <a:ext cx="316823" cy="316823"/>
          </a:xfrm>
          <a:prstGeom prst="rect">
            <a:avLst/>
          </a:prstGeom>
        </p:spPr>
      </p:pic>
      <p:pic>
        <p:nvPicPr>
          <p:cNvPr id="6" name="Picture 5">
            <a:extLst>
              <a:ext uri="{FF2B5EF4-FFF2-40B4-BE49-F238E27FC236}">
                <a16:creationId xmlns:a16="http://schemas.microsoft.com/office/drawing/2014/main" id="{6309E6F6-EED4-6DA9-1B90-7386CA695A27}"/>
              </a:ext>
            </a:extLst>
          </p:cNvPr>
          <p:cNvPicPr>
            <a:picLocks noChangeAspect="1"/>
          </p:cNvPicPr>
          <p:nvPr/>
        </p:nvPicPr>
        <p:blipFill>
          <a:blip r:embed="rId5"/>
          <a:stretch>
            <a:fillRect/>
          </a:stretch>
        </p:blipFill>
        <p:spPr>
          <a:xfrm>
            <a:off x="5866851" y="1639426"/>
            <a:ext cx="3884311" cy="5033163"/>
          </a:xfrm>
          <a:prstGeom prst="rect">
            <a:avLst/>
          </a:prstGeom>
        </p:spPr>
      </p:pic>
    </p:spTree>
    <p:extLst>
      <p:ext uri="{BB962C8B-B14F-4D97-AF65-F5344CB8AC3E}">
        <p14:creationId xmlns:p14="http://schemas.microsoft.com/office/powerpoint/2010/main" val="563582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648066" y="415609"/>
            <a:ext cx="10895867" cy="863756"/>
          </a:xfrm>
        </p:spPr>
        <p:txBody>
          <a:bodyPr>
            <a:noAutofit/>
          </a:bodyPr>
          <a:lstStyle/>
          <a:p>
            <a:pPr algn="ctr"/>
            <a:r>
              <a:rPr lang="en-US" sz="3600" dirty="0">
                <a:latin typeface="Poppins Medium" pitchFamily="2" charset="77"/>
                <a:cs typeface="Poppins Medium" pitchFamily="2" charset="77"/>
              </a:rPr>
              <a:t>My Mother Was A Pioneer Of Oklahoma TV. </a:t>
            </a:r>
            <a:br>
              <a:rPr lang="en-US" sz="3600" dirty="0">
                <a:latin typeface="Poppins Medium" pitchFamily="2" charset="77"/>
                <a:cs typeface="Poppins Medium" pitchFamily="2" charset="77"/>
              </a:rPr>
            </a:br>
            <a:r>
              <a:rPr lang="en-US" sz="3600" dirty="0">
                <a:latin typeface="Poppins Medium" pitchFamily="2" charset="77"/>
                <a:cs typeface="Poppins Medium" pitchFamily="2" charset="77"/>
              </a:rPr>
              <a:t>In 1949, She Began Hosting “Lookin’ At Cookin’” </a:t>
            </a:r>
          </a:p>
        </p:txBody>
      </p:sp>
      <p:sp>
        <p:nvSpPr>
          <p:cNvPr id="14" name="TextBox 13">
            <a:extLst>
              <a:ext uri="{FF2B5EF4-FFF2-40B4-BE49-F238E27FC236}">
                <a16:creationId xmlns:a16="http://schemas.microsoft.com/office/drawing/2014/main" id="{AF487520-9917-5414-5AE3-3FA1E796ED50}"/>
              </a:ext>
            </a:extLst>
          </p:cNvPr>
          <p:cNvSpPr txBox="1"/>
          <p:nvPr/>
        </p:nvSpPr>
        <p:spPr>
          <a:xfrm>
            <a:off x="10522500" y="6442391"/>
            <a:ext cx="110639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©Robert Bryce</a:t>
            </a:r>
          </a:p>
        </p:txBody>
      </p:sp>
      <p:sp>
        <p:nvSpPr>
          <p:cNvPr id="15" name="TextBox 14">
            <a:extLst>
              <a:ext uri="{FF2B5EF4-FFF2-40B4-BE49-F238E27FC236}">
                <a16:creationId xmlns:a16="http://schemas.microsoft.com/office/drawing/2014/main" id="{A488C951-31EE-1F77-807D-95C031F1D611}"/>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C918BA0C-97DF-B28F-FAB8-ECE0ECBE9B12}"/>
              </a:ext>
            </a:extLst>
          </p:cNvPr>
          <p:cNvSpPr txBox="1"/>
          <p:nvPr/>
        </p:nvSpPr>
        <p:spPr>
          <a:xfrm>
            <a:off x="163539" y="6470003"/>
            <a:ext cx="1556836" cy="215444"/>
          </a:xfrm>
          <a:prstGeom prst="rect">
            <a:avLst/>
          </a:prstGeom>
          <a:noFill/>
        </p:spPr>
        <p:txBody>
          <a:bodyPr wrap="none" rtlCol="0">
            <a:spAutoFit/>
          </a:bodyPr>
          <a:lstStyle/>
          <a:p>
            <a:r>
              <a:rPr lang="en-US" sz="800" dirty="0">
                <a:latin typeface="Poppins Medium" pitchFamily="2" charset="77"/>
                <a:cs typeface="Poppins Medium" pitchFamily="2" charset="77"/>
              </a:rPr>
              <a:t>Source: Bryce family, KOTV</a:t>
            </a:r>
          </a:p>
        </p:txBody>
      </p:sp>
      <p:pic>
        <p:nvPicPr>
          <p:cNvPr id="21" name="Picture 20">
            <a:extLst>
              <a:ext uri="{FF2B5EF4-FFF2-40B4-BE49-F238E27FC236}">
                <a16:creationId xmlns:a16="http://schemas.microsoft.com/office/drawing/2014/main" id="{07CDC515-B421-B4F5-A55F-22B388391445}"/>
              </a:ext>
            </a:extLst>
          </p:cNvPr>
          <p:cNvPicPr>
            <a:picLocks noChangeAspect="1"/>
          </p:cNvPicPr>
          <p:nvPr/>
        </p:nvPicPr>
        <p:blipFill>
          <a:blip r:embed="rId3"/>
          <a:stretch>
            <a:fillRect/>
          </a:stretch>
        </p:blipFill>
        <p:spPr>
          <a:xfrm>
            <a:off x="7708601" y="1622755"/>
            <a:ext cx="3416599" cy="4691215"/>
          </a:xfrm>
          <a:prstGeom prst="rect">
            <a:avLst/>
          </a:prstGeom>
        </p:spPr>
      </p:pic>
      <p:pic>
        <p:nvPicPr>
          <p:cNvPr id="23" name="Picture 22">
            <a:extLst>
              <a:ext uri="{FF2B5EF4-FFF2-40B4-BE49-F238E27FC236}">
                <a16:creationId xmlns:a16="http://schemas.microsoft.com/office/drawing/2014/main" id="{8032CE8A-2869-4DF7-AFB9-678112040BF7}"/>
              </a:ext>
            </a:extLst>
          </p:cNvPr>
          <p:cNvPicPr>
            <a:picLocks noChangeAspect="1"/>
          </p:cNvPicPr>
          <p:nvPr/>
        </p:nvPicPr>
        <p:blipFill>
          <a:blip r:embed="rId4"/>
          <a:stretch>
            <a:fillRect/>
          </a:stretch>
        </p:blipFill>
        <p:spPr>
          <a:xfrm>
            <a:off x="537230" y="1622756"/>
            <a:ext cx="6828826" cy="4689043"/>
          </a:xfrm>
          <a:prstGeom prst="rect">
            <a:avLst/>
          </a:prstGeom>
        </p:spPr>
      </p:pic>
      <p:pic>
        <p:nvPicPr>
          <p:cNvPr id="3" name="Picture 2">
            <a:extLst>
              <a:ext uri="{FF2B5EF4-FFF2-40B4-BE49-F238E27FC236}">
                <a16:creationId xmlns:a16="http://schemas.microsoft.com/office/drawing/2014/main" id="{9225FDB8-C25D-4048-5B2A-DA36D33B8F9C}"/>
              </a:ext>
            </a:extLst>
          </p:cNvPr>
          <p:cNvPicPr>
            <a:picLocks noChangeAspect="1"/>
          </p:cNvPicPr>
          <p:nvPr/>
        </p:nvPicPr>
        <p:blipFill>
          <a:blip r:embed="rId5"/>
          <a:stretch>
            <a:fillRect/>
          </a:stretch>
        </p:blipFill>
        <p:spPr>
          <a:xfrm>
            <a:off x="11716558" y="6365359"/>
            <a:ext cx="316823" cy="316823"/>
          </a:xfrm>
          <a:prstGeom prst="rect">
            <a:avLst/>
          </a:prstGeom>
        </p:spPr>
      </p:pic>
    </p:spTree>
    <p:extLst>
      <p:ext uri="{BB962C8B-B14F-4D97-AF65-F5344CB8AC3E}">
        <p14:creationId xmlns:p14="http://schemas.microsoft.com/office/powerpoint/2010/main" val="3581889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1576074" y="622119"/>
            <a:ext cx="9039852" cy="863756"/>
          </a:xfrm>
        </p:spPr>
        <p:txBody>
          <a:bodyPr>
            <a:noAutofit/>
          </a:bodyPr>
          <a:lstStyle/>
          <a:p>
            <a:pPr algn="ctr"/>
            <a:r>
              <a:rPr lang="en-US" sz="4800" dirty="0">
                <a:latin typeface="Poppins Medium" pitchFamily="2" charset="77"/>
                <a:cs typeface="Poppins Medium" pitchFamily="2" charset="77"/>
              </a:rPr>
              <a:t>Key Dates In CH</a:t>
            </a:r>
            <a:r>
              <a:rPr lang="en-US" sz="4800" baseline="-25000" dirty="0">
                <a:latin typeface="Poppins Medium" pitchFamily="2" charset="77"/>
                <a:cs typeface="Poppins Medium" pitchFamily="2" charset="77"/>
              </a:rPr>
              <a:t>4</a:t>
            </a:r>
            <a:r>
              <a:rPr lang="en-US" sz="4800" dirty="0">
                <a:latin typeface="Poppins Medium" pitchFamily="2" charset="77"/>
                <a:cs typeface="Poppins Medium" pitchFamily="2" charset="77"/>
              </a:rPr>
              <a:t> History</a:t>
            </a:r>
          </a:p>
        </p:txBody>
      </p:sp>
      <p:sp>
        <p:nvSpPr>
          <p:cNvPr id="12" name="TextBox 11">
            <a:extLst>
              <a:ext uri="{FF2B5EF4-FFF2-40B4-BE49-F238E27FC236}">
                <a16:creationId xmlns:a16="http://schemas.microsoft.com/office/drawing/2014/main" id="{754C569F-1546-E2AA-3619-FDD7E6567A28}"/>
              </a:ext>
            </a:extLst>
          </p:cNvPr>
          <p:cNvSpPr txBox="1"/>
          <p:nvPr/>
        </p:nvSpPr>
        <p:spPr>
          <a:xfrm>
            <a:off x="280363" y="6220517"/>
            <a:ext cx="9199954" cy="461665"/>
          </a:xfrm>
          <a:prstGeom prst="rect">
            <a:avLst/>
          </a:prstGeom>
          <a:noFill/>
        </p:spPr>
        <p:txBody>
          <a:bodyPr wrap="none" rtlCol="0">
            <a:spAutoFit/>
          </a:bodyPr>
          <a:lstStyle/>
          <a:p>
            <a:pPr>
              <a:defRPr/>
            </a:pPr>
            <a:r>
              <a:rPr lang="en-US" sz="800" dirty="0">
                <a:latin typeface="Poppins Medium" pitchFamily="2" charset="77"/>
                <a:cs typeface="Poppins Medium" pitchFamily="2" charset="77"/>
              </a:rPr>
              <a:t>Source: </a:t>
            </a:r>
            <a:r>
              <a:rPr lang="en-US" sz="800" dirty="0">
                <a:latin typeface="Poppins Medium" pitchFamily="2" charset="77"/>
                <a:cs typeface="Poppins Medium" pitchFamily="2" charset="77"/>
                <a:hlinkClick r:id="rId3"/>
              </a:rPr>
              <a:t>https://www.nps.gov/parkhistory/online_books/hcrs/myers/plate12.htm</a:t>
            </a:r>
            <a:r>
              <a:rPr lang="en-US" sz="800" dirty="0">
                <a:latin typeface="Poppins Medium" pitchFamily="2" charset="77"/>
                <a:cs typeface="Poppins Medium" pitchFamily="2" charset="77"/>
              </a:rPr>
              <a:t> </a:t>
            </a:r>
          </a:p>
          <a:p>
            <a:pPr>
              <a:defRPr/>
            </a:pPr>
            <a:r>
              <a:rPr lang="en-US" sz="800" dirty="0">
                <a:latin typeface="Poppins Medium" pitchFamily="2" charset="77"/>
                <a:cs typeface="Poppins Medium" pitchFamily="2" charset="77"/>
              </a:rPr>
              <a:t> </a:t>
            </a:r>
            <a:r>
              <a:rPr lang="en-US" sz="800" dirty="0">
                <a:latin typeface="Poppins Medium" pitchFamily="2" charset="77"/>
                <a:cs typeface="Poppins Medium" pitchFamily="2" charset="77"/>
                <a:hlinkClick r:id="rId4"/>
              </a:rPr>
              <a:t>https://www.apga.org/apgamainsite/aboutus/facts/history-of-natural-gas#:~:text=Around%20500%20B.C.%2C%20the%20Chinese,to%20light%20houses%20and%20streets</a:t>
            </a:r>
            <a:r>
              <a:rPr lang="en-US" sz="800" dirty="0">
                <a:latin typeface="Poppins Medium" pitchFamily="2" charset="77"/>
                <a:cs typeface="Poppins Medium" pitchFamily="2" charset="77"/>
              </a:rPr>
              <a:t>.</a:t>
            </a:r>
          </a:p>
          <a:p>
            <a:pPr>
              <a:defRPr/>
            </a:pPr>
            <a:r>
              <a:rPr lang="en-US" sz="800" dirty="0">
                <a:latin typeface="Poppins Medium" pitchFamily="2" charset="77"/>
                <a:cs typeface="Poppins Medium" pitchFamily="2" charset="77"/>
                <a:hlinkClick r:id="rId5"/>
              </a:rPr>
              <a:t>https://www.eia.gov/todayinenergy/detail.php?id=54959</a:t>
            </a:r>
            <a:r>
              <a:rPr lang="en-US" sz="800" dirty="0">
                <a:latin typeface="Poppins Medium" pitchFamily="2" charset="77"/>
                <a:cs typeface="Poppins Medium" pitchFamily="2" charset="77"/>
              </a:rPr>
              <a:t>   </a:t>
            </a:r>
            <a:endParaRPr kumimoji="0" lang="en-US" sz="800" b="0" u="none" strike="noStrike" kern="1200" cap="none" spc="0" normalizeH="0" baseline="0" noProof="0" dirty="0">
              <a:ln>
                <a:noFill/>
              </a:ln>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AF487520-9917-5414-5AE3-3FA1E796ED50}"/>
              </a:ext>
            </a:extLst>
          </p:cNvPr>
          <p:cNvSpPr txBox="1"/>
          <p:nvPr/>
        </p:nvSpPr>
        <p:spPr>
          <a:xfrm>
            <a:off x="10604813" y="6472695"/>
            <a:ext cx="110639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©Robert Bryce</a:t>
            </a:r>
          </a:p>
        </p:txBody>
      </p:sp>
      <p:sp>
        <p:nvSpPr>
          <p:cNvPr id="15" name="TextBox 14">
            <a:extLst>
              <a:ext uri="{FF2B5EF4-FFF2-40B4-BE49-F238E27FC236}">
                <a16:creationId xmlns:a16="http://schemas.microsoft.com/office/drawing/2014/main" id="{A488C951-31EE-1F77-807D-95C031F1D611}"/>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AE75176E-C745-0C9D-9C95-7240A7EA6BE8}"/>
              </a:ext>
            </a:extLst>
          </p:cNvPr>
          <p:cNvSpPr txBox="1"/>
          <p:nvPr/>
        </p:nvSpPr>
        <p:spPr>
          <a:xfrm>
            <a:off x="587817" y="1614119"/>
            <a:ext cx="11016366" cy="4349909"/>
          </a:xfrm>
          <a:prstGeom prst="rect">
            <a:avLst/>
          </a:prstGeom>
          <a:noFill/>
        </p:spPr>
        <p:txBody>
          <a:bodyPr wrap="square" rtlCol="0">
            <a:spAutoFit/>
          </a:bodyPr>
          <a:lstStyle/>
          <a:p>
            <a:pPr>
              <a:spcAft>
                <a:spcPts val="1000"/>
              </a:spcAft>
            </a:pPr>
            <a:r>
              <a:rPr lang="en-US" sz="2100" dirty="0">
                <a:effectLst/>
                <a:latin typeface="Poppins Medium" pitchFamily="2" charset="77"/>
                <a:ea typeface="Calibri" panose="020F0502020204030204" pitchFamily="34" charset="0"/>
                <a:cs typeface="Poppins Medium" pitchFamily="2" charset="77"/>
              </a:rPr>
              <a:t>500 BC: Chinese use bamboo pipelines to harness natural gas seeping to surface</a:t>
            </a:r>
          </a:p>
          <a:p>
            <a:pPr>
              <a:spcAft>
                <a:spcPts val="1000"/>
              </a:spcAft>
            </a:pPr>
            <a:r>
              <a:rPr lang="en-US" sz="2100" dirty="0">
                <a:latin typeface="Poppins Medium" pitchFamily="2" charset="77"/>
                <a:ea typeface="Calibri" panose="020F0502020204030204" pitchFamily="34" charset="0"/>
                <a:cs typeface="Poppins Medium" pitchFamily="2" charset="77"/>
              </a:rPr>
              <a:t>1785: “Town gas” first used in Britain for street lighting</a:t>
            </a:r>
          </a:p>
          <a:p>
            <a:pPr>
              <a:spcAft>
                <a:spcPts val="1000"/>
              </a:spcAft>
            </a:pPr>
            <a:r>
              <a:rPr lang="en-US" sz="2100" dirty="0">
                <a:effectLst/>
                <a:highlight>
                  <a:srgbClr val="FFFF00"/>
                </a:highlight>
                <a:latin typeface="Poppins Medium" pitchFamily="2" charset="77"/>
                <a:ea typeface="Calibri" panose="020F0502020204030204" pitchFamily="34" charset="0"/>
                <a:cs typeface="Poppins Medium" pitchFamily="2" charset="77"/>
              </a:rPr>
              <a:t>1816: Baltimore becomes first US city to use town gas for stree</a:t>
            </a:r>
            <a:r>
              <a:rPr lang="en-US" sz="2100" dirty="0">
                <a:highlight>
                  <a:srgbClr val="FFFF00"/>
                </a:highlight>
                <a:latin typeface="Poppins Medium" pitchFamily="2" charset="77"/>
                <a:ea typeface="Calibri" panose="020F0502020204030204" pitchFamily="34" charset="0"/>
                <a:cs typeface="Poppins Medium" pitchFamily="2" charset="77"/>
              </a:rPr>
              <a:t>t lighting</a:t>
            </a:r>
            <a:endParaRPr lang="en-US" sz="2100" dirty="0">
              <a:effectLst/>
              <a:highlight>
                <a:srgbClr val="FFFF00"/>
              </a:highlight>
              <a:latin typeface="Poppins Medium" pitchFamily="2" charset="77"/>
              <a:ea typeface="Calibri" panose="020F0502020204030204" pitchFamily="34" charset="0"/>
              <a:cs typeface="Poppins Medium" pitchFamily="2" charset="77"/>
            </a:endParaRPr>
          </a:p>
          <a:p>
            <a:pPr>
              <a:spcAft>
                <a:spcPts val="1000"/>
              </a:spcAft>
            </a:pPr>
            <a:r>
              <a:rPr lang="en-US" sz="2100" dirty="0">
                <a:latin typeface="Poppins Medium" pitchFamily="2" charset="77"/>
                <a:ea typeface="Calibri" panose="020F0502020204030204" pitchFamily="34" charset="0"/>
                <a:cs typeface="Poppins Medium" pitchFamily="2" charset="77"/>
              </a:rPr>
              <a:t>1825: First US natural gas production begins in Fredonia, NY</a:t>
            </a:r>
            <a:endParaRPr lang="en-US" sz="2100" dirty="0">
              <a:effectLst/>
              <a:latin typeface="Poppins Medium" pitchFamily="2" charset="77"/>
              <a:ea typeface="Calibri" panose="020F0502020204030204" pitchFamily="34" charset="0"/>
              <a:cs typeface="Poppins Medium" pitchFamily="2" charset="77"/>
            </a:endParaRPr>
          </a:p>
          <a:p>
            <a:pPr>
              <a:spcAft>
                <a:spcPts val="1000"/>
              </a:spcAft>
            </a:pPr>
            <a:r>
              <a:rPr lang="en-US" sz="2100" dirty="0">
                <a:latin typeface="Poppins Medium" pitchFamily="2" charset="77"/>
                <a:cs typeface="Poppins Medium" pitchFamily="2" charset="77"/>
              </a:rPr>
              <a:t>1836: Philadelphia Gas Works becomes first municipally owned gas company</a:t>
            </a:r>
            <a:endParaRPr lang="en-US" sz="2100" u="none" strike="noStrike" dirty="0">
              <a:effectLst/>
              <a:latin typeface="Poppins Medium" pitchFamily="2" charset="77"/>
              <a:cs typeface="Poppins Medium" pitchFamily="2" charset="77"/>
            </a:endParaRPr>
          </a:p>
          <a:p>
            <a:pPr>
              <a:spcAft>
                <a:spcPts val="1000"/>
              </a:spcAft>
            </a:pPr>
            <a:r>
              <a:rPr lang="en-US" sz="2100" u="none" strike="noStrike" dirty="0">
                <a:effectLst/>
                <a:latin typeface="Poppins Medium" pitchFamily="2" charset="77"/>
                <a:cs typeface="Poppins Medium" pitchFamily="2" charset="77"/>
              </a:rPr>
              <a:t>1862: US has 420 chartered gaslight companies</a:t>
            </a:r>
          </a:p>
          <a:p>
            <a:pPr>
              <a:spcAft>
                <a:spcPts val="1000"/>
              </a:spcAft>
            </a:pPr>
            <a:r>
              <a:rPr lang="en-US" sz="2100" dirty="0">
                <a:latin typeface="Poppins Medium" pitchFamily="2" charset="77"/>
                <a:cs typeface="Poppins Medium" pitchFamily="2" charset="77"/>
              </a:rPr>
              <a:t>1882: Edison Illuminating begins operating in Manhattan, ending gas lighting era</a:t>
            </a:r>
          </a:p>
          <a:p>
            <a:pPr>
              <a:spcAft>
                <a:spcPts val="1000"/>
              </a:spcAft>
            </a:pPr>
            <a:r>
              <a:rPr lang="en-US" sz="2100" dirty="0">
                <a:highlight>
                  <a:srgbClr val="FFFF00"/>
                </a:highlight>
                <a:latin typeface="Poppins Medium" pitchFamily="2" charset="77"/>
                <a:cs typeface="Poppins Medium" pitchFamily="2" charset="77"/>
              </a:rPr>
              <a:t>1949: Ann Mahoney starts working for ONG, US nat gas production is 14 Bcf/d </a:t>
            </a:r>
          </a:p>
          <a:p>
            <a:pPr>
              <a:spcAft>
                <a:spcPts val="1000"/>
              </a:spcAft>
            </a:pPr>
            <a:r>
              <a:rPr lang="en-US" sz="2100" dirty="0">
                <a:latin typeface="Poppins Medium" pitchFamily="2" charset="77"/>
                <a:cs typeface="Poppins Medium" pitchFamily="2" charset="77"/>
              </a:rPr>
              <a:t>2026: US gas production hits 122 Bcf/d </a:t>
            </a:r>
          </a:p>
        </p:txBody>
      </p:sp>
      <p:pic>
        <p:nvPicPr>
          <p:cNvPr id="4" name="Picture 3">
            <a:extLst>
              <a:ext uri="{FF2B5EF4-FFF2-40B4-BE49-F238E27FC236}">
                <a16:creationId xmlns:a16="http://schemas.microsoft.com/office/drawing/2014/main" id="{A4F1E41A-FBC8-5D54-3D0A-7CC70D400DFF}"/>
              </a:ext>
            </a:extLst>
          </p:cNvPr>
          <p:cNvPicPr>
            <a:picLocks noChangeAspect="1"/>
          </p:cNvPicPr>
          <p:nvPr/>
        </p:nvPicPr>
        <p:blipFill>
          <a:blip r:embed="rId6"/>
          <a:stretch>
            <a:fillRect/>
          </a:stretch>
        </p:blipFill>
        <p:spPr>
          <a:xfrm>
            <a:off x="11716558" y="6365359"/>
            <a:ext cx="316823" cy="316823"/>
          </a:xfrm>
          <a:prstGeom prst="rect">
            <a:avLst/>
          </a:prstGeom>
        </p:spPr>
      </p:pic>
    </p:spTree>
    <p:extLst>
      <p:ext uri="{BB962C8B-B14F-4D97-AF65-F5344CB8AC3E}">
        <p14:creationId xmlns:p14="http://schemas.microsoft.com/office/powerpoint/2010/main" val="1131356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754C569F-1546-E2AA-3619-FDD7E6567A28}"/>
              </a:ext>
            </a:extLst>
          </p:cNvPr>
          <p:cNvSpPr txBox="1"/>
          <p:nvPr/>
        </p:nvSpPr>
        <p:spPr>
          <a:xfrm>
            <a:off x="259140" y="6574460"/>
            <a:ext cx="4350871" cy="215444"/>
          </a:xfrm>
          <a:prstGeom prst="rect">
            <a:avLst/>
          </a:prstGeom>
          <a:noFill/>
        </p:spPr>
        <p:txBody>
          <a:bodyPr wrap="none" rtlCol="0">
            <a:spAutoFit/>
          </a:bodyPr>
          <a:lstStyle/>
          <a:p>
            <a:pPr>
              <a:defRPr/>
            </a:pPr>
            <a:r>
              <a:rPr lang="en-US" sz="800" dirty="0">
                <a:latin typeface="Poppins" pitchFamily="2" charset="77"/>
                <a:cs typeface="Poppins" pitchFamily="2" charset="77"/>
              </a:rPr>
              <a:t>Source::https://</a:t>
            </a:r>
            <a:r>
              <a:rPr lang="en-US" sz="800" dirty="0" err="1">
                <a:latin typeface="Poppins" pitchFamily="2" charset="77"/>
                <a:cs typeface="Poppins" pitchFamily="2" charset="77"/>
              </a:rPr>
              <a:t>www.nps.gov</a:t>
            </a:r>
            <a:r>
              <a:rPr lang="en-US" sz="800" dirty="0">
                <a:latin typeface="Poppins" pitchFamily="2" charset="77"/>
                <a:cs typeface="Poppins" pitchFamily="2" charset="77"/>
              </a:rPr>
              <a:t>/</a:t>
            </a:r>
            <a:r>
              <a:rPr lang="en-US" sz="800" dirty="0" err="1">
                <a:latin typeface="Poppins" pitchFamily="2" charset="77"/>
                <a:cs typeface="Poppins" pitchFamily="2" charset="77"/>
              </a:rPr>
              <a:t>parkhistory</a:t>
            </a:r>
            <a:r>
              <a:rPr lang="en-US" sz="800" dirty="0">
                <a:latin typeface="Poppins" pitchFamily="2" charset="77"/>
                <a:cs typeface="Poppins" pitchFamily="2" charset="77"/>
              </a:rPr>
              <a:t>/</a:t>
            </a:r>
            <a:r>
              <a:rPr lang="en-US" sz="800" dirty="0" err="1">
                <a:latin typeface="Poppins" pitchFamily="2" charset="77"/>
                <a:cs typeface="Poppins" pitchFamily="2" charset="77"/>
              </a:rPr>
              <a:t>online_books</a:t>
            </a:r>
            <a:r>
              <a:rPr lang="en-US" sz="800" dirty="0">
                <a:latin typeface="Poppins" pitchFamily="2" charset="77"/>
                <a:cs typeface="Poppins" pitchFamily="2" charset="77"/>
              </a:rPr>
              <a:t>/</a:t>
            </a:r>
            <a:r>
              <a:rPr lang="en-US" sz="800" dirty="0" err="1">
                <a:latin typeface="Poppins" pitchFamily="2" charset="77"/>
                <a:cs typeface="Poppins" pitchFamily="2" charset="77"/>
              </a:rPr>
              <a:t>hcrs</a:t>
            </a:r>
            <a:r>
              <a:rPr lang="en-US" sz="800" dirty="0">
                <a:latin typeface="Poppins" pitchFamily="2" charset="77"/>
                <a:cs typeface="Poppins" pitchFamily="2" charset="77"/>
              </a:rPr>
              <a:t>/</a:t>
            </a:r>
            <a:r>
              <a:rPr lang="en-US" sz="800" dirty="0" err="1">
                <a:latin typeface="Poppins" pitchFamily="2" charset="77"/>
                <a:cs typeface="Poppins" pitchFamily="2" charset="77"/>
              </a:rPr>
              <a:t>myers</a:t>
            </a:r>
            <a:r>
              <a:rPr lang="en-US" sz="800" dirty="0">
                <a:latin typeface="Poppins" pitchFamily="2" charset="77"/>
                <a:cs typeface="Poppins" pitchFamily="2" charset="77"/>
              </a:rPr>
              <a:t>/plate12.htm    </a:t>
            </a:r>
            <a:endParaRPr kumimoji="0" lang="en-US" sz="800" b="0" u="none" strike="noStrike" kern="1200" cap="none" spc="0" normalizeH="0" baseline="0" noProof="0" dirty="0">
              <a:ln>
                <a:noFill/>
              </a:ln>
              <a:effectLst/>
              <a:uLnTx/>
              <a:uFillTx/>
              <a:latin typeface="Poppins" pitchFamily="2" charset="77"/>
              <a:cs typeface="Poppins" pitchFamily="2" charset="77"/>
            </a:endParaRPr>
          </a:p>
        </p:txBody>
      </p:sp>
      <p:sp>
        <p:nvSpPr>
          <p:cNvPr id="15" name="TextBox 14">
            <a:extLst>
              <a:ext uri="{FF2B5EF4-FFF2-40B4-BE49-F238E27FC236}">
                <a16:creationId xmlns:a16="http://schemas.microsoft.com/office/drawing/2014/main" id="{A488C951-31EE-1F77-807D-95C031F1D611}"/>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A07E80B2-2222-E5FC-CC9F-231B9166287C}"/>
              </a:ext>
            </a:extLst>
          </p:cNvPr>
          <p:cNvSpPr txBox="1"/>
          <p:nvPr/>
        </p:nvSpPr>
        <p:spPr>
          <a:xfrm>
            <a:off x="2932341" y="6180693"/>
            <a:ext cx="6524543" cy="369332"/>
          </a:xfrm>
          <a:prstGeom prst="rect">
            <a:avLst/>
          </a:prstGeom>
          <a:noFill/>
        </p:spPr>
        <p:txBody>
          <a:bodyPr wrap="none" rtlCol="0">
            <a:spAutoFit/>
          </a:bodyPr>
          <a:lstStyle/>
          <a:p>
            <a:r>
              <a:rPr lang="en-US" u="none" strike="noStrike" dirty="0">
                <a:solidFill>
                  <a:srgbClr val="000000"/>
                </a:solidFill>
                <a:effectLst/>
                <a:latin typeface="Poppins Medium" pitchFamily="2" charset="77"/>
                <a:cs typeface="Poppins Medium" pitchFamily="2" charset="77"/>
              </a:rPr>
              <a:t>Lithograph of Peoples Gas Company of Baltimore, 1870</a:t>
            </a:r>
            <a:endParaRPr lang="en-US" dirty="0">
              <a:latin typeface="Poppins Medium" pitchFamily="2" charset="77"/>
              <a:cs typeface="Poppins Medium" pitchFamily="2" charset="77"/>
            </a:endParaRPr>
          </a:p>
        </p:txBody>
      </p:sp>
      <p:pic>
        <p:nvPicPr>
          <p:cNvPr id="7" name="Picture 6">
            <a:extLst>
              <a:ext uri="{FF2B5EF4-FFF2-40B4-BE49-F238E27FC236}">
                <a16:creationId xmlns:a16="http://schemas.microsoft.com/office/drawing/2014/main" id="{74B1E1C8-A467-30E9-F402-985AB9320BA4}"/>
              </a:ext>
            </a:extLst>
          </p:cNvPr>
          <p:cNvPicPr>
            <a:picLocks noChangeAspect="1"/>
          </p:cNvPicPr>
          <p:nvPr/>
        </p:nvPicPr>
        <p:blipFill>
          <a:blip r:embed="rId3"/>
          <a:stretch>
            <a:fillRect/>
          </a:stretch>
        </p:blipFill>
        <p:spPr>
          <a:xfrm>
            <a:off x="484980" y="367942"/>
            <a:ext cx="11222040" cy="5668176"/>
          </a:xfrm>
          <a:prstGeom prst="rect">
            <a:avLst/>
          </a:prstGeom>
        </p:spPr>
      </p:pic>
      <p:sp>
        <p:nvSpPr>
          <p:cNvPr id="2" name="TextBox 1">
            <a:extLst>
              <a:ext uri="{FF2B5EF4-FFF2-40B4-BE49-F238E27FC236}">
                <a16:creationId xmlns:a16="http://schemas.microsoft.com/office/drawing/2014/main" id="{7DDBA8CF-8682-DFE5-F86A-43A9F434D9FC}"/>
              </a:ext>
            </a:extLst>
          </p:cNvPr>
          <p:cNvSpPr txBox="1"/>
          <p:nvPr/>
        </p:nvSpPr>
        <p:spPr>
          <a:xfrm>
            <a:off x="10604813" y="6472695"/>
            <a:ext cx="110639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©Robert Bryce</a:t>
            </a:r>
          </a:p>
        </p:txBody>
      </p:sp>
      <p:pic>
        <p:nvPicPr>
          <p:cNvPr id="3" name="Picture 2">
            <a:extLst>
              <a:ext uri="{FF2B5EF4-FFF2-40B4-BE49-F238E27FC236}">
                <a16:creationId xmlns:a16="http://schemas.microsoft.com/office/drawing/2014/main" id="{02A965DE-0189-EE89-4CEF-C88191E9AACF}"/>
              </a:ext>
            </a:extLst>
          </p:cNvPr>
          <p:cNvPicPr>
            <a:picLocks noChangeAspect="1"/>
          </p:cNvPicPr>
          <p:nvPr/>
        </p:nvPicPr>
        <p:blipFill>
          <a:blip r:embed="rId4"/>
          <a:stretch>
            <a:fillRect/>
          </a:stretch>
        </p:blipFill>
        <p:spPr>
          <a:xfrm>
            <a:off x="11716558" y="6365359"/>
            <a:ext cx="316823" cy="316823"/>
          </a:xfrm>
          <a:prstGeom prst="rect">
            <a:avLst/>
          </a:prstGeom>
        </p:spPr>
      </p:pic>
    </p:spTree>
    <p:extLst>
      <p:ext uri="{BB962C8B-B14F-4D97-AF65-F5344CB8AC3E}">
        <p14:creationId xmlns:p14="http://schemas.microsoft.com/office/powerpoint/2010/main" val="300682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567756" y="586768"/>
            <a:ext cx="11056487" cy="1180350"/>
          </a:xfrm>
        </p:spPr>
        <p:txBody>
          <a:bodyPr>
            <a:noAutofit/>
          </a:bodyPr>
          <a:lstStyle/>
          <a:p>
            <a:pPr algn="ctr"/>
            <a:r>
              <a:rPr lang="en-US" sz="4200" dirty="0">
                <a:latin typeface="Poppins Medium" pitchFamily="2" charset="77"/>
                <a:cs typeface="Poppins Medium" pitchFamily="2" charset="77"/>
              </a:rPr>
              <a:t>Nineteen Years Ago, Everyone Knew The US Was  Running Out Of Natural Gas</a:t>
            </a:r>
          </a:p>
        </p:txBody>
      </p:sp>
      <p:sp>
        <p:nvSpPr>
          <p:cNvPr id="6" name="TextBox 5">
            <a:extLst>
              <a:ext uri="{FF2B5EF4-FFF2-40B4-BE49-F238E27FC236}">
                <a16:creationId xmlns:a16="http://schemas.microsoft.com/office/drawing/2014/main" id="{E6D3E701-63C6-A845-A09C-02A386E061F9}"/>
              </a:ext>
            </a:extLst>
          </p:cNvPr>
          <p:cNvSpPr txBox="1"/>
          <p:nvPr/>
        </p:nvSpPr>
        <p:spPr>
          <a:xfrm>
            <a:off x="209963" y="6536083"/>
            <a:ext cx="552266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Source: </a:t>
            </a:r>
            <a:r>
              <a:rPr kumimoji="0" lang="en-US" sz="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3"/>
              </a:rPr>
              <a:t>https://www.reuters.com/article/world/exxon-says-n-america-gas-production-has-peaked-idUSN21633104/</a:t>
            </a:r>
            <a:r>
              <a:rPr kumimoji="0" lang="en-US" sz="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p:txBody>
      </p:sp>
      <p:pic>
        <p:nvPicPr>
          <p:cNvPr id="5" name="Picture 4">
            <a:extLst>
              <a:ext uri="{FF2B5EF4-FFF2-40B4-BE49-F238E27FC236}">
                <a16:creationId xmlns:a16="http://schemas.microsoft.com/office/drawing/2014/main" id="{7EBB9246-6B04-87BC-66E3-622C932E0A0E}"/>
              </a:ext>
            </a:extLst>
          </p:cNvPr>
          <p:cNvPicPr>
            <a:picLocks noChangeAspect="1"/>
          </p:cNvPicPr>
          <p:nvPr/>
        </p:nvPicPr>
        <p:blipFill>
          <a:blip r:embed="rId4"/>
          <a:stretch>
            <a:fillRect/>
          </a:stretch>
        </p:blipFill>
        <p:spPr>
          <a:xfrm>
            <a:off x="1761038" y="2006600"/>
            <a:ext cx="3696786" cy="4222689"/>
          </a:xfrm>
          <a:prstGeom prst="rect">
            <a:avLst/>
          </a:prstGeom>
        </p:spPr>
      </p:pic>
      <p:sp>
        <p:nvSpPr>
          <p:cNvPr id="9" name="TextBox 8">
            <a:extLst>
              <a:ext uri="{FF2B5EF4-FFF2-40B4-BE49-F238E27FC236}">
                <a16:creationId xmlns:a16="http://schemas.microsoft.com/office/drawing/2014/main" id="{65AB08C4-AB51-6512-1B88-821E542E6A03}"/>
              </a:ext>
            </a:extLst>
          </p:cNvPr>
          <p:cNvSpPr txBox="1"/>
          <p:nvPr/>
        </p:nvSpPr>
        <p:spPr>
          <a:xfrm>
            <a:off x="5732629" y="2536338"/>
            <a:ext cx="6100762" cy="2554545"/>
          </a:xfrm>
          <a:prstGeom prst="rect">
            <a:avLst/>
          </a:prstGeom>
          <a:noFill/>
        </p:spPr>
        <p:txBody>
          <a:bodyPr wrap="square">
            <a:spAutoFit/>
          </a:bodyPr>
          <a:lstStyle/>
          <a:p>
            <a:pPr marL="0" marR="0" algn="ctr">
              <a:spcBef>
                <a:spcPts val="0"/>
              </a:spcBef>
              <a:spcAft>
                <a:spcPts val="0"/>
              </a:spcAft>
            </a:pPr>
            <a:r>
              <a:rPr lang="en-US" sz="2800" kern="100" dirty="0">
                <a:effectLst/>
                <a:latin typeface="Poppins Medium" pitchFamily="2" charset="77"/>
                <a:ea typeface="Calibri" panose="020F0502020204030204" pitchFamily="34" charset="0"/>
                <a:cs typeface="Poppins Medium" pitchFamily="2" charset="77"/>
              </a:rPr>
              <a:t>Gas production has peaked in North America...unless there’s some huge find that nobody has any idea where it would be.</a:t>
            </a:r>
          </a:p>
          <a:p>
            <a:pPr marL="0" marR="0" algn="ctr">
              <a:spcBef>
                <a:spcPts val="0"/>
              </a:spcBef>
              <a:spcAft>
                <a:spcPts val="0"/>
              </a:spcAft>
            </a:pPr>
            <a:r>
              <a:rPr kumimoji="0" lang="en-US" sz="2400" u="none" strike="noStrike" kern="1200" cap="none" spc="0" normalizeH="0" baseline="0" noProof="0" dirty="0">
                <a:ln>
                  <a:noFill/>
                </a:ln>
                <a:effectLst/>
                <a:uLnTx/>
                <a:uFillTx/>
                <a:latin typeface="Poppins Medium" pitchFamily="2" charset="77"/>
                <a:cs typeface="Poppins Medium" pitchFamily="2" charset="77"/>
              </a:rPr>
              <a:t>— </a:t>
            </a:r>
            <a:r>
              <a:rPr kumimoji="0" lang="en-US" sz="2400" u="none" strike="noStrike" kern="100" cap="none" spc="0" normalizeH="0" baseline="0" noProof="0" dirty="0">
                <a:ln>
                  <a:noFill/>
                </a:ln>
                <a:uLnTx/>
                <a:uFillTx/>
                <a:latin typeface="Poppins Medium" pitchFamily="2" charset="77"/>
                <a:cs typeface="Poppins Medium" pitchFamily="2" charset="77"/>
              </a:rPr>
              <a:t>Lee Raymond, CEO,</a:t>
            </a:r>
          </a:p>
          <a:p>
            <a:pPr marL="0" marR="0" algn="ctr">
              <a:spcBef>
                <a:spcPts val="0"/>
              </a:spcBef>
              <a:spcAft>
                <a:spcPts val="0"/>
              </a:spcAft>
            </a:pPr>
            <a:r>
              <a:rPr kumimoji="0" lang="en-US" sz="2400" u="none" strike="noStrike" kern="100" cap="none" spc="0" normalizeH="0" baseline="0" noProof="0" dirty="0">
                <a:ln>
                  <a:noFill/>
                </a:ln>
                <a:uLnTx/>
                <a:uFillTx/>
                <a:latin typeface="Poppins Medium" pitchFamily="2" charset="77"/>
                <a:cs typeface="Poppins Medium" pitchFamily="2" charset="77"/>
              </a:rPr>
              <a:t>Exxon Mobil, 2007</a:t>
            </a:r>
            <a:endParaRPr lang="en-US" sz="2400" kern="100" dirty="0">
              <a:effectLst/>
              <a:latin typeface="Poppins Medium" pitchFamily="2" charset="77"/>
              <a:ea typeface="Calibri" panose="020F0502020204030204" pitchFamily="34" charset="0"/>
              <a:cs typeface="Poppins Medium" pitchFamily="2" charset="77"/>
            </a:endParaRPr>
          </a:p>
        </p:txBody>
      </p:sp>
      <p:sp>
        <p:nvSpPr>
          <p:cNvPr id="4" name="TextBox 1">
            <a:extLst>
              <a:ext uri="{FF2B5EF4-FFF2-40B4-BE49-F238E27FC236}">
                <a16:creationId xmlns:a16="http://schemas.microsoft.com/office/drawing/2014/main" id="{AF9A41F7-5F9A-E843-1BF3-8E0742ED7FBC}"/>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8" name="Picture 7">
            <a:extLst>
              <a:ext uri="{FF2B5EF4-FFF2-40B4-BE49-F238E27FC236}">
                <a16:creationId xmlns:a16="http://schemas.microsoft.com/office/drawing/2014/main" id="{2684B5ED-0BB2-9AFC-5945-64180160F749}"/>
              </a:ext>
            </a:extLst>
          </p:cNvPr>
          <p:cNvPicPr>
            <a:picLocks noChangeAspect="1"/>
          </p:cNvPicPr>
          <p:nvPr/>
        </p:nvPicPr>
        <p:blipFill>
          <a:blip r:embed="rId5"/>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579429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941563-48A1-00D7-AE2C-5B16F2EE9054}"/>
              </a:ext>
            </a:extLst>
          </p:cNvPr>
          <p:cNvPicPr>
            <a:picLocks noChangeAspect="1"/>
          </p:cNvPicPr>
          <p:nvPr/>
        </p:nvPicPr>
        <p:blipFill>
          <a:blip r:embed="rId2"/>
          <a:stretch>
            <a:fillRect/>
          </a:stretch>
        </p:blipFill>
        <p:spPr>
          <a:xfrm>
            <a:off x="413544" y="5059340"/>
            <a:ext cx="4064000" cy="1536700"/>
          </a:xfrm>
          <a:prstGeom prst="rect">
            <a:avLst/>
          </a:prstGeom>
        </p:spPr>
      </p:pic>
      <p:pic>
        <p:nvPicPr>
          <p:cNvPr id="7" name="Picture 6">
            <a:extLst>
              <a:ext uri="{FF2B5EF4-FFF2-40B4-BE49-F238E27FC236}">
                <a16:creationId xmlns:a16="http://schemas.microsoft.com/office/drawing/2014/main" id="{8E86BFBF-99BD-4C7C-D4FD-8E3F963E7D06}"/>
              </a:ext>
            </a:extLst>
          </p:cNvPr>
          <p:cNvPicPr>
            <a:picLocks noChangeAspect="1"/>
          </p:cNvPicPr>
          <p:nvPr/>
        </p:nvPicPr>
        <p:blipFill>
          <a:blip r:embed="rId3"/>
          <a:stretch>
            <a:fillRect/>
          </a:stretch>
        </p:blipFill>
        <p:spPr>
          <a:xfrm>
            <a:off x="5577730" y="1892673"/>
            <a:ext cx="4273456" cy="1461522"/>
          </a:xfrm>
          <a:prstGeom prst="rect">
            <a:avLst/>
          </a:prstGeom>
        </p:spPr>
      </p:pic>
      <p:pic>
        <p:nvPicPr>
          <p:cNvPr id="9" name="Picture 8">
            <a:extLst>
              <a:ext uri="{FF2B5EF4-FFF2-40B4-BE49-F238E27FC236}">
                <a16:creationId xmlns:a16="http://schemas.microsoft.com/office/drawing/2014/main" id="{385FB450-4809-9B22-85D5-9BB9127E3F51}"/>
              </a:ext>
            </a:extLst>
          </p:cNvPr>
          <p:cNvPicPr>
            <a:picLocks noChangeAspect="1"/>
          </p:cNvPicPr>
          <p:nvPr/>
        </p:nvPicPr>
        <p:blipFill>
          <a:blip r:embed="rId4"/>
          <a:stretch>
            <a:fillRect/>
          </a:stretch>
        </p:blipFill>
        <p:spPr>
          <a:xfrm>
            <a:off x="6395610" y="3527943"/>
            <a:ext cx="5179646" cy="1536700"/>
          </a:xfrm>
          <a:prstGeom prst="rect">
            <a:avLst/>
          </a:prstGeom>
        </p:spPr>
      </p:pic>
      <p:pic>
        <p:nvPicPr>
          <p:cNvPr id="11" name="Picture 10">
            <a:extLst>
              <a:ext uri="{FF2B5EF4-FFF2-40B4-BE49-F238E27FC236}">
                <a16:creationId xmlns:a16="http://schemas.microsoft.com/office/drawing/2014/main" id="{53608073-FAE5-F800-F6DE-35A9056D1CF8}"/>
              </a:ext>
            </a:extLst>
          </p:cNvPr>
          <p:cNvPicPr>
            <a:picLocks noChangeAspect="1"/>
          </p:cNvPicPr>
          <p:nvPr/>
        </p:nvPicPr>
        <p:blipFill>
          <a:blip r:embed="rId5"/>
          <a:stretch>
            <a:fillRect/>
          </a:stretch>
        </p:blipFill>
        <p:spPr>
          <a:xfrm>
            <a:off x="413544" y="3233265"/>
            <a:ext cx="4767263" cy="1645505"/>
          </a:xfrm>
          <a:prstGeom prst="rect">
            <a:avLst/>
          </a:prstGeom>
        </p:spPr>
      </p:pic>
      <p:pic>
        <p:nvPicPr>
          <p:cNvPr id="13" name="Picture 12">
            <a:extLst>
              <a:ext uri="{FF2B5EF4-FFF2-40B4-BE49-F238E27FC236}">
                <a16:creationId xmlns:a16="http://schemas.microsoft.com/office/drawing/2014/main" id="{E01BBCB6-2CB4-0056-ADE3-F3A69D0D7B2F}"/>
              </a:ext>
            </a:extLst>
          </p:cNvPr>
          <p:cNvPicPr>
            <a:picLocks noChangeAspect="1"/>
          </p:cNvPicPr>
          <p:nvPr/>
        </p:nvPicPr>
        <p:blipFill>
          <a:blip r:embed="rId6"/>
          <a:stretch>
            <a:fillRect/>
          </a:stretch>
        </p:blipFill>
        <p:spPr>
          <a:xfrm>
            <a:off x="413544" y="1892673"/>
            <a:ext cx="4064000" cy="1079886"/>
          </a:xfrm>
          <a:prstGeom prst="rect">
            <a:avLst/>
          </a:prstGeom>
        </p:spPr>
      </p:pic>
      <p:sp>
        <p:nvSpPr>
          <p:cNvPr id="15" name="TextBox 14">
            <a:extLst>
              <a:ext uri="{FF2B5EF4-FFF2-40B4-BE49-F238E27FC236}">
                <a16:creationId xmlns:a16="http://schemas.microsoft.com/office/drawing/2014/main" id="{8332A2A8-5FD1-EFC7-74A7-A28AA666DB3A}"/>
              </a:ext>
            </a:extLst>
          </p:cNvPr>
          <p:cNvSpPr txBox="1"/>
          <p:nvPr/>
        </p:nvSpPr>
        <p:spPr>
          <a:xfrm>
            <a:off x="1664564" y="271236"/>
            <a:ext cx="8874125" cy="1446550"/>
          </a:xfrm>
          <a:prstGeom prst="rect">
            <a:avLst/>
          </a:prstGeom>
          <a:noFill/>
        </p:spPr>
        <p:txBody>
          <a:bodyPr wrap="square">
            <a:spAutoFit/>
          </a:bodyPr>
          <a:lstStyle/>
          <a:p>
            <a:pPr algn="ctr"/>
            <a:r>
              <a:rPr lang="en-US" sz="4400" dirty="0">
                <a:latin typeface="Poppins Medium" pitchFamily="2" charset="77"/>
                <a:cs typeface="Poppins Medium" pitchFamily="2" charset="77"/>
              </a:rPr>
              <a:t>In 2007, The US Was Importing Record Amounts Of LNG</a:t>
            </a:r>
            <a:endParaRPr lang="en-US" sz="4400"/>
          </a:p>
        </p:txBody>
      </p:sp>
      <p:sp>
        <p:nvSpPr>
          <p:cNvPr id="16" name="TextBox 1">
            <a:extLst>
              <a:ext uri="{FF2B5EF4-FFF2-40B4-BE49-F238E27FC236}">
                <a16:creationId xmlns:a16="http://schemas.microsoft.com/office/drawing/2014/main" id="{98B1CD28-AF3E-3513-19D8-3DDD25554F80}"/>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7" name="Picture 16">
            <a:extLst>
              <a:ext uri="{FF2B5EF4-FFF2-40B4-BE49-F238E27FC236}">
                <a16:creationId xmlns:a16="http://schemas.microsoft.com/office/drawing/2014/main" id="{71ACDE57-A4EE-11CC-835A-B39B534B0184}"/>
              </a:ext>
            </a:extLst>
          </p:cNvPr>
          <p:cNvPicPr>
            <a:picLocks noChangeAspect="1"/>
          </p:cNvPicPr>
          <p:nvPr/>
        </p:nvPicPr>
        <p:blipFill>
          <a:blip r:embed="rId7"/>
          <a:stretch>
            <a:fillRect/>
          </a:stretch>
        </p:blipFill>
        <p:spPr>
          <a:xfrm>
            <a:off x="11764884" y="6437629"/>
            <a:ext cx="316823" cy="316823"/>
          </a:xfrm>
          <a:prstGeom prst="rect">
            <a:avLst/>
          </a:prstGeom>
        </p:spPr>
      </p:pic>
      <p:pic>
        <p:nvPicPr>
          <p:cNvPr id="19" name="Picture 18">
            <a:extLst>
              <a:ext uri="{FF2B5EF4-FFF2-40B4-BE49-F238E27FC236}">
                <a16:creationId xmlns:a16="http://schemas.microsoft.com/office/drawing/2014/main" id="{BE59E4A2-399B-DA1C-3E7F-A23A0286E8FD}"/>
              </a:ext>
            </a:extLst>
          </p:cNvPr>
          <p:cNvPicPr>
            <a:picLocks noChangeAspect="1"/>
          </p:cNvPicPr>
          <p:nvPr/>
        </p:nvPicPr>
        <p:blipFill>
          <a:blip r:embed="rId8"/>
          <a:stretch>
            <a:fillRect/>
          </a:stretch>
        </p:blipFill>
        <p:spPr>
          <a:xfrm>
            <a:off x="5577730" y="5238391"/>
            <a:ext cx="4273456" cy="1140630"/>
          </a:xfrm>
          <a:prstGeom prst="rect">
            <a:avLst/>
          </a:prstGeom>
        </p:spPr>
      </p:pic>
    </p:spTree>
    <p:extLst>
      <p:ext uri="{BB962C8B-B14F-4D97-AF65-F5344CB8AC3E}">
        <p14:creationId xmlns:p14="http://schemas.microsoft.com/office/powerpoint/2010/main" val="707276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9A9A4A0-E2A7-694E-7F4A-3DDD32E61B31}"/>
              </a:ext>
            </a:extLst>
          </p:cNvPr>
          <p:cNvGraphicFramePr>
            <a:graphicFrameLocks/>
          </p:cNvGraphicFramePr>
          <p:nvPr/>
        </p:nvGraphicFramePr>
        <p:xfrm>
          <a:off x="1170039" y="1587500"/>
          <a:ext cx="9874341" cy="443357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496119" y="420359"/>
            <a:ext cx="11199761" cy="1516566"/>
          </a:xfrm>
        </p:spPr>
        <p:txBody>
          <a:bodyPr>
            <a:noAutofit/>
          </a:bodyPr>
          <a:lstStyle/>
          <a:p>
            <a:pPr algn="ctr"/>
            <a:r>
              <a:rPr lang="en-US" dirty="0">
                <a:latin typeface="Poppins Medium" pitchFamily="2" charset="77"/>
                <a:cs typeface="Poppins Medium" pitchFamily="2" charset="77"/>
              </a:rPr>
              <a:t>What Has Happened Since 2007? </a:t>
            </a:r>
            <a:br>
              <a:rPr lang="en-US" dirty="0">
                <a:latin typeface="Poppins Medium" pitchFamily="2" charset="77"/>
                <a:cs typeface="Poppins Medium" pitchFamily="2" charset="77"/>
              </a:rPr>
            </a:br>
            <a:r>
              <a:rPr lang="en-US" dirty="0">
                <a:latin typeface="Poppins Medium" pitchFamily="2" charset="77"/>
                <a:cs typeface="Poppins Medium" pitchFamily="2" charset="77"/>
              </a:rPr>
              <a:t>US Gas Production Soared</a:t>
            </a:r>
          </a:p>
        </p:txBody>
      </p:sp>
      <p:sp>
        <p:nvSpPr>
          <p:cNvPr id="6" name="TextBox 5">
            <a:extLst>
              <a:ext uri="{FF2B5EF4-FFF2-40B4-BE49-F238E27FC236}">
                <a16:creationId xmlns:a16="http://schemas.microsoft.com/office/drawing/2014/main" id="{0B5D798F-219B-1C4F-AA9C-0C40B945EF95}"/>
              </a:ext>
            </a:extLst>
          </p:cNvPr>
          <p:cNvSpPr txBox="1"/>
          <p:nvPr/>
        </p:nvSpPr>
        <p:spPr>
          <a:xfrm>
            <a:off x="116377" y="6511040"/>
            <a:ext cx="7654719" cy="215444"/>
          </a:xfrm>
          <a:prstGeom prst="rect">
            <a:avLst/>
          </a:prstGeom>
          <a:noFill/>
        </p:spPr>
        <p:txBody>
          <a:bodyPr wrap="square" rtlCol="0">
            <a:spAutoFit/>
          </a:bodyPr>
          <a:lstStyle/>
          <a:p>
            <a:pPr lvl="0">
              <a:defRPr/>
            </a:pPr>
            <a:r>
              <a:rPr lang="en-US" sz="800" dirty="0">
                <a:solidFill>
                  <a:prstClr val="black"/>
                </a:solidFill>
                <a:latin typeface="Poppins Medium" pitchFamily="2" charset="77"/>
                <a:cs typeface="Poppins Medium" pitchFamily="2" charset="77"/>
              </a:rPr>
              <a:t>Source: EIA, </a:t>
            </a:r>
            <a:r>
              <a:rPr lang="en-US" sz="800" dirty="0">
                <a:solidFill>
                  <a:prstClr val="black"/>
                </a:solidFill>
                <a:latin typeface="Poppins Medium" pitchFamily="2" charset="77"/>
                <a:cs typeface="Poppins Medium" pitchFamily="2" charset="77"/>
                <a:hlinkClick r:id="rId4"/>
              </a:rPr>
              <a:t>https://www.eia.gov/dnav/ng/hist/n9050us2a.htm</a:t>
            </a:r>
            <a:r>
              <a:rPr lang="en-US" sz="800" dirty="0">
                <a:solidFill>
                  <a:prstClr val="black"/>
                </a:solidFill>
                <a:latin typeface="Poppins Medium" pitchFamily="2" charset="77"/>
                <a:cs typeface="Poppins Medium" pitchFamily="2" charset="77"/>
              </a:rPr>
              <a:t>, </a:t>
            </a:r>
            <a:r>
              <a:rPr lang="en-US" sz="800" dirty="0">
                <a:solidFill>
                  <a:prstClr val="black"/>
                </a:solidFill>
                <a:latin typeface="Poppins Medium" pitchFamily="2" charset="77"/>
                <a:cs typeface="Poppins Medium" pitchFamily="2" charset="77"/>
                <a:hlinkClick r:id="rId5"/>
              </a:rPr>
              <a:t>https://www.eia.gov/outlooks/steo/data/browser/#/?v=15</a:t>
            </a:r>
            <a:r>
              <a:rPr lang="en-US" sz="800" dirty="0">
                <a:solidFill>
                  <a:prstClr val="black"/>
                </a:solidFill>
                <a:latin typeface="Poppins Medium" pitchFamily="2" charset="77"/>
                <a:cs typeface="Poppins Medium" pitchFamily="2" charset="77"/>
              </a:rPr>
              <a:t>  </a:t>
            </a:r>
          </a:p>
        </p:txBody>
      </p:sp>
      <p:sp>
        <p:nvSpPr>
          <p:cNvPr id="9" name="TextBox 8">
            <a:extLst>
              <a:ext uri="{FF2B5EF4-FFF2-40B4-BE49-F238E27FC236}">
                <a16:creationId xmlns:a16="http://schemas.microsoft.com/office/drawing/2014/main" id="{A87D02BA-5E6B-1E44-9764-50F6C63BDCCF}"/>
              </a:ext>
            </a:extLst>
          </p:cNvPr>
          <p:cNvSpPr txBox="1"/>
          <p:nvPr/>
        </p:nvSpPr>
        <p:spPr>
          <a:xfrm>
            <a:off x="2545990" y="6003050"/>
            <a:ext cx="710002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Poppins Medium" pitchFamily="2" charset="77"/>
                <a:cs typeface="Poppins Medium" pitchFamily="2" charset="77"/>
              </a:rPr>
              <a:t>US natural gas production, Bcf/d, 2000 to 2027 (est.)</a:t>
            </a:r>
          </a:p>
        </p:txBody>
      </p:sp>
      <p:sp>
        <p:nvSpPr>
          <p:cNvPr id="8" name="TextBox 7">
            <a:extLst>
              <a:ext uri="{FF2B5EF4-FFF2-40B4-BE49-F238E27FC236}">
                <a16:creationId xmlns:a16="http://schemas.microsoft.com/office/drawing/2014/main" id="{E8BE6144-A328-2B5D-99D9-FA24A28FBD90}"/>
              </a:ext>
            </a:extLst>
          </p:cNvPr>
          <p:cNvSpPr txBox="1"/>
          <p:nvPr/>
        </p:nvSpPr>
        <p:spPr>
          <a:xfrm>
            <a:off x="10892762" y="1824850"/>
            <a:ext cx="731289" cy="369332"/>
          </a:xfrm>
          <a:prstGeom prst="rect">
            <a:avLst/>
          </a:prstGeom>
          <a:noFill/>
        </p:spPr>
        <p:txBody>
          <a:bodyPr wrap="none" rtlCol="0">
            <a:spAutoFit/>
          </a:bodyPr>
          <a:lstStyle/>
          <a:p>
            <a:pPr algn="ctr"/>
            <a:r>
              <a:rPr lang="en-US" dirty="0">
                <a:highlight>
                  <a:srgbClr val="FFFF00"/>
                </a:highlight>
                <a:latin typeface="Poppins Medium" pitchFamily="2" charset="77"/>
                <a:cs typeface="Poppins Medium" pitchFamily="2" charset="77"/>
              </a:rPr>
              <a:t>127.8</a:t>
            </a:r>
          </a:p>
        </p:txBody>
      </p:sp>
      <p:sp>
        <p:nvSpPr>
          <p:cNvPr id="11" name="TextBox 10">
            <a:extLst>
              <a:ext uri="{FF2B5EF4-FFF2-40B4-BE49-F238E27FC236}">
                <a16:creationId xmlns:a16="http://schemas.microsoft.com/office/drawing/2014/main" id="{AF16D45F-F05C-9B9E-BDF9-835C3AC529EF}"/>
              </a:ext>
            </a:extLst>
          </p:cNvPr>
          <p:cNvSpPr txBox="1"/>
          <p:nvPr/>
        </p:nvSpPr>
        <p:spPr>
          <a:xfrm>
            <a:off x="639528" y="3563293"/>
            <a:ext cx="673582" cy="369332"/>
          </a:xfrm>
          <a:prstGeom prst="rect">
            <a:avLst/>
          </a:prstGeom>
          <a:noFill/>
        </p:spPr>
        <p:txBody>
          <a:bodyPr wrap="none" rtlCol="0">
            <a:spAutoFit/>
          </a:bodyPr>
          <a:lstStyle/>
          <a:p>
            <a:r>
              <a:rPr lang="en-US" dirty="0">
                <a:highlight>
                  <a:srgbClr val="FFFF00"/>
                </a:highlight>
                <a:latin typeface="Poppins Medium" pitchFamily="2" charset="77"/>
                <a:cs typeface="Poppins Medium" pitchFamily="2" charset="77"/>
              </a:rPr>
              <a:t>55.3</a:t>
            </a:r>
          </a:p>
        </p:txBody>
      </p:sp>
      <p:sp>
        <p:nvSpPr>
          <p:cNvPr id="15" name="Left Arrow 14">
            <a:extLst>
              <a:ext uri="{FF2B5EF4-FFF2-40B4-BE49-F238E27FC236}">
                <a16:creationId xmlns:a16="http://schemas.microsoft.com/office/drawing/2014/main" id="{C4AD209A-9A45-3D3B-2B36-933480EDC033}"/>
              </a:ext>
            </a:extLst>
          </p:cNvPr>
          <p:cNvSpPr/>
          <p:nvPr/>
        </p:nvSpPr>
        <p:spPr>
          <a:xfrm rot="-5400000">
            <a:off x="3418652" y="3184806"/>
            <a:ext cx="750379" cy="358782"/>
          </a:xfrm>
          <a:prstGeom prst="lef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4" name="Oval 3">
            <a:extLst>
              <a:ext uri="{FF2B5EF4-FFF2-40B4-BE49-F238E27FC236}">
                <a16:creationId xmlns:a16="http://schemas.microsoft.com/office/drawing/2014/main" id="{321286A5-79E4-2573-27B9-ED493FF9F998}"/>
              </a:ext>
            </a:extLst>
          </p:cNvPr>
          <p:cNvSpPr/>
          <p:nvPr/>
        </p:nvSpPr>
        <p:spPr>
          <a:xfrm>
            <a:off x="2778070" y="1982057"/>
            <a:ext cx="1972550" cy="90508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Poppins Medium" pitchFamily="2" charset="77"/>
                <a:cs typeface="Poppins Medium" pitchFamily="2" charset="77"/>
              </a:rPr>
              <a:t>2007: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Poppins Medium" pitchFamily="2" charset="77"/>
                <a:cs typeface="Poppins Medium" pitchFamily="2" charset="77"/>
              </a:rPr>
              <a:t>55.3 Bcf/d</a:t>
            </a:r>
            <a:endParaRPr kumimoji="0" lang="en-US" sz="1800" b="0" i="0" u="none"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endParaRPr>
          </a:p>
        </p:txBody>
      </p:sp>
      <p:sp>
        <p:nvSpPr>
          <p:cNvPr id="10" name="TextBox 1">
            <a:extLst>
              <a:ext uri="{FF2B5EF4-FFF2-40B4-BE49-F238E27FC236}">
                <a16:creationId xmlns:a16="http://schemas.microsoft.com/office/drawing/2014/main" id="{5E4FA4EB-9C32-5827-2D12-5410BD823D14}"/>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2" name="Picture 11">
            <a:extLst>
              <a:ext uri="{FF2B5EF4-FFF2-40B4-BE49-F238E27FC236}">
                <a16:creationId xmlns:a16="http://schemas.microsoft.com/office/drawing/2014/main" id="{64472240-0D0D-9749-5A93-BAE6D7EB24C1}"/>
              </a:ext>
            </a:extLst>
          </p:cNvPr>
          <p:cNvPicPr>
            <a:picLocks noChangeAspect="1"/>
          </p:cNvPicPr>
          <p:nvPr/>
        </p:nvPicPr>
        <p:blipFill>
          <a:blip r:embed="rId6"/>
          <a:stretch>
            <a:fillRect/>
          </a:stretch>
        </p:blipFill>
        <p:spPr>
          <a:xfrm>
            <a:off x="11764884" y="6437629"/>
            <a:ext cx="316823" cy="316823"/>
          </a:xfrm>
          <a:prstGeom prst="rect">
            <a:avLst/>
          </a:prstGeom>
        </p:spPr>
      </p:pic>
      <p:sp>
        <p:nvSpPr>
          <p:cNvPr id="7" name="Oval 6">
            <a:extLst>
              <a:ext uri="{FF2B5EF4-FFF2-40B4-BE49-F238E27FC236}">
                <a16:creationId xmlns:a16="http://schemas.microsoft.com/office/drawing/2014/main" id="{0DE4321B-60CC-AA2F-06A8-8A519B0813F1}"/>
              </a:ext>
            </a:extLst>
          </p:cNvPr>
          <p:cNvSpPr/>
          <p:nvPr/>
        </p:nvSpPr>
        <p:spPr>
          <a:xfrm>
            <a:off x="6107209" y="3429000"/>
            <a:ext cx="4447723" cy="154138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rPr>
              <a:t>Between 2007 and 2026, US gas production jumped by 122% </a:t>
            </a:r>
          </a:p>
        </p:txBody>
      </p:sp>
    </p:spTree>
    <p:extLst>
      <p:ext uri="{BB962C8B-B14F-4D97-AF65-F5344CB8AC3E}">
        <p14:creationId xmlns:p14="http://schemas.microsoft.com/office/powerpoint/2010/main" val="3682747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3B09-69AF-AFE5-59F7-BEF2DEE749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FADB5D-AD68-079E-FD6E-18DA0C3DFD28}"/>
              </a:ext>
            </a:extLst>
          </p:cNvPr>
          <p:cNvSpPr>
            <a:spLocks noGrp="1"/>
          </p:cNvSpPr>
          <p:nvPr>
            <p:ph type="title"/>
          </p:nvPr>
        </p:nvSpPr>
        <p:spPr>
          <a:xfrm>
            <a:off x="352617" y="420661"/>
            <a:ext cx="11486765" cy="863756"/>
          </a:xfrm>
        </p:spPr>
        <p:txBody>
          <a:bodyPr>
            <a:noAutofit/>
          </a:bodyPr>
          <a:lstStyle/>
          <a:p>
            <a:pPr algn="ctr"/>
            <a:r>
              <a:rPr lang="en-US" sz="4000" dirty="0">
                <a:latin typeface="Poppins Medium" pitchFamily="2" charset="77"/>
                <a:cs typeface="Poppins Medium" pitchFamily="2" charset="77"/>
              </a:rPr>
              <a:t>Today, The US Isn’t Importing LNG. </a:t>
            </a:r>
            <a:br>
              <a:rPr lang="en-US" sz="4000" dirty="0">
                <a:latin typeface="Poppins Medium" pitchFamily="2" charset="77"/>
                <a:cs typeface="Poppins Medium" pitchFamily="2" charset="77"/>
              </a:rPr>
            </a:br>
            <a:r>
              <a:rPr lang="en-US" sz="4000" dirty="0">
                <a:latin typeface="Poppins Medium" pitchFamily="2" charset="77"/>
                <a:cs typeface="Poppins Medium" pitchFamily="2" charset="77"/>
              </a:rPr>
              <a:t>Instead, It’s The World’s Biggest Exporter!</a:t>
            </a:r>
          </a:p>
        </p:txBody>
      </p:sp>
      <p:sp>
        <p:nvSpPr>
          <p:cNvPr id="15" name="TextBox 14">
            <a:extLst>
              <a:ext uri="{FF2B5EF4-FFF2-40B4-BE49-F238E27FC236}">
                <a16:creationId xmlns:a16="http://schemas.microsoft.com/office/drawing/2014/main" id="{A9B71DEF-5FB7-879E-4BEF-7153085D84D8}"/>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31537400-EC15-4540-2132-8F3C522D5968}"/>
              </a:ext>
            </a:extLst>
          </p:cNvPr>
          <p:cNvSpPr txBox="1"/>
          <p:nvPr/>
        </p:nvSpPr>
        <p:spPr>
          <a:xfrm>
            <a:off x="221347" y="6586209"/>
            <a:ext cx="6878806" cy="215444"/>
          </a:xfrm>
          <a:prstGeom prst="rect">
            <a:avLst/>
          </a:prstGeom>
          <a:noFill/>
        </p:spPr>
        <p:txBody>
          <a:bodyPr wrap="none" rtlCol="0">
            <a:spAutoFit/>
          </a:bodyPr>
          <a:lstStyle/>
          <a:p>
            <a:r>
              <a:rPr lang="en-US" sz="800" dirty="0">
                <a:latin typeface="Poppins Medium" pitchFamily="2" charset="77"/>
                <a:cs typeface="Poppins Medium" pitchFamily="2" charset="77"/>
              </a:rPr>
              <a:t>Source:  EIA. </a:t>
            </a:r>
            <a:r>
              <a:rPr lang="en-US" sz="800" dirty="0">
                <a:latin typeface="Poppins Medium" pitchFamily="2" charset="77"/>
                <a:cs typeface="Poppins Medium" pitchFamily="2" charset="77"/>
                <a:hlinkClick r:id="rId3"/>
              </a:rPr>
              <a:t>https://www.eia.gov/todayinenergy/detail.php?id=66384</a:t>
            </a:r>
            <a:r>
              <a:rPr lang="en-US" sz="800" dirty="0">
                <a:latin typeface="Poppins Medium" pitchFamily="2" charset="77"/>
                <a:cs typeface="Poppins Medium" pitchFamily="2" charset="77"/>
              </a:rPr>
              <a:t> , </a:t>
            </a:r>
            <a:r>
              <a:rPr lang="en-US" sz="800" dirty="0">
                <a:latin typeface="Poppins Medium" pitchFamily="2" charset="77"/>
                <a:cs typeface="Poppins Medium" pitchFamily="2" charset="77"/>
                <a:hlinkClick r:id="rId4"/>
              </a:rPr>
              <a:t>https://www.eia.gov/todayinenergy/detail.php?id=67224</a:t>
            </a:r>
            <a:r>
              <a:rPr lang="en-US" sz="800" dirty="0">
                <a:latin typeface="Poppins Medium" pitchFamily="2" charset="77"/>
                <a:cs typeface="Poppins Medium" pitchFamily="2" charset="77"/>
              </a:rPr>
              <a:t> </a:t>
            </a:r>
          </a:p>
        </p:txBody>
      </p:sp>
      <p:sp>
        <p:nvSpPr>
          <p:cNvPr id="6" name="TextBox 5">
            <a:extLst>
              <a:ext uri="{FF2B5EF4-FFF2-40B4-BE49-F238E27FC236}">
                <a16:creationId xmlns:a16="http://schemas.microsoft.com/office/drawing/2014/main" id="{BC4CA7BC-49D4-4769-63AD-A43D7D128CF7}"/>
              </a:ext>
            </a:extLst>
          </p:cNvPr>
          <p:cNvSpPr txBox="1"/>
          <p:nvPr/>
        </p:nvSpPr>
        <p:spPr>
          <a:xfrm>
            <a:off x="1325058" y="5708635"/>
            <a:ext cx="6664004" cy="707886"/>
          </a:xfrm>
          <a:prstGeom prst="rect">
            <a:avLst/>
          </a:prstGeom>
          <a:noFill/>
        </p:spPr>
        <p:txBody>
          <a:bodyPr wrap="none" rtlCol="0">
            <a:spAutoFit/>
          </a:bodyPr>
          <a:lstStyle/>
          <a:p>
            <a:pPr algn="ctr">
              <a:defRPr/>
            </a:pPr>
            <a:r>
              <a:rPr lang="en-US" sz="2000">
                <a:solidFill>
                  <a:prstClr val="black"/>
                </a:solidFill>
                <a:latin typeface="Poppins Medium" pitchFamily="2" charset="77"/>
                <a:cs typeface="Poppins Medium" pitchFamily="2" charset="77"/>
              </a:rPr>
              <a:t>N. American liquefied natural gas export capacity </a:t>
            </a:r>
          </a:p>
          <a:p>
            <a:pPr algn="ctr">
              <a:defRPr/>
            </a:pPr>
            <a:r>
              <a:rPr lang="en-US" sz="2000">
                <a:solidFill>
                  <a:prstClr val="black"/>
                </a:solidFill>
                <a:latin typeface="Poppins Medium" pitchFamily="2" charset="77"/>
                <a:cs typeface="Poppins Medium" pitchFamily="2" charset="77"/>
              </a:rPr>
              <a:t>by project, in Bcf/d, 2016 to 2029</a:t>
            </a:r>
            <a:endParaRPr kumimoji="0" lang="en-US" sz="2000" u="none" strike="noStrike" kern="1200" cap="none" spc="0" normalizeH="0" baseline="0" noProof="0">
              <a:ln>
                <a:noFill/>
              </a:ln>
              <a:solidFill>
                <a:prstClr val="black"/>
              </a:solidFill>
              <a:effectLst/>
              <a:uLnTx/>
              <a:uFillTx/>
              <a:latin typeface="Poppins Medium" pitchFamily="2" charset="77"/>
              <a:cs typeface="Poppins Medium" pitchFamily="2" charset="77"/>
            </a:endParaRPr>
          </a:p>
        </p:txBody>
      </p:sp>
      <p:pic>
        <p:nvPicPr>
          <p:cNvPr id="9" name="Picture 8">
            <a:extLst>
              <a:ext uri="{FF2B5EF4-FFF2-40B4-BE49-F238E27FC236}">
                <a16:creationId xmlns:a16="http://schemas.microsoft.com/office/drawing/2014/main" id="{A117A500-429F-C26F-DCAF-3C8F9977F02E}"/>
              </a:ext>
            </a:extLst>
          </p:cNvPr>
          <p:cNvPicPr>
            <a:picLocks noChangeAspect="1"/>
          </p:cNvPicPr>
          <p:nvPr/>
        </p:nvPicPr>
        <p:blipFill>
          <a:blip r:embed="rId5"/>
          <a:stretch>
            <a:fillRect/>
          </a:stretch>
        </p:blipFill>
        <p:spPr>
          <a:xfrm>
            <a:off x="11764884" y="6437629"/>
            <a:ext cx="316823" cy="316823"/>
          </a:xfrm>
          <a:prstGeom prst="rect">
            <a:avLst/>
          </a:prstGeom>
        </p:spPr>
      </p:pic>
      <p:sp>
        <p:nvSpPr>
          <p:cNvPr id="11" name="TextBox 1">
            <a:extLst>
              <a:ext uri="{FF2B5EF4-FFF2-40B4-BE49-F238E27FC236}">
                <a16:creationId xmlns:a16="http://schemas.microsoft.com/office/drawing/2014/main" id="{6FA90B50-8E12-FA53-95F0-217CCFFCF689}"/>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2" name="Picture 11">
            <a:extLst>
              <a:ext uri="{FF2B5EF4-FFF2-40B4-BE49-F238E27FC236}">
                <a16:creationId xmlns:a16="http://schemas.microsoft.com/office/drawing/2014/main" id="{EEE67E68-E819-E0C4-DB1B-940974716210}"/>
              </a:ext>
            </a:extLst>
          </p:cNvPr>
          <p:cNvPicPr>
            <a:picLocks noChangeAspect="1"/>
          </p:cNvPicPr>
          <p:nvPr/>
        </p:nvPicPr>
        <p:blipFill>
          <a:blip r:embed="rId6"/>
          <a:stretch>
            <a:fillRect/>
          </a:stretch>
        </p:blipFill>
        <p:spPr>
          <a:xfrm>
            <a:off x="384434" y="1677102"/>
            <a:ext cx="8545253" cy="3896481"/>
          </a:xfrm>
          <a:prstGeom prst="rect">
            <a:avLst/>
          </a:prstGeom>
        </p:spPr>
      </p:pic>
      <p:sp>
        <p:nvSpPr>
          <p:cNvPr id="13" name="Oval 12">
            <a:extLst>
              <a:ext uri="{FF2B5EF4-FFF2-40B4-BE49-F238E27FC236}">
                <a16:creationId xmlns:a16="http://schemas.microsoft.com/office/drawing/2014/main" id="{49CE07EE-EC53-D8AD-9310-1F65596F2DDD}"/>
              </a:ext>
            </a:extLst>
          </p:cNvPr>
          <p:cNvSpPr/>
          <p:nvPr/>
        </p:nvSpPr>
        <p:spPr>
          <a:xfrm>
            <a:off x="7317161" y="4079579"/>
            <a:ext cx="4653492" cy="162905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rPr>
              <a:t>US LNG exports will hit 18.6 Bcf/d by 2027 &amp; export capacity could reach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rPr>
              <a:t>~ 28 Bcf/d by 2031</a:t>
            </a:r>
          </a:p>
        </p:txBody>
      </p:sp>
    </p:spTree>
    <p:extLst>
      <p:ext uri="{BB962C8B-B14F-4D97-AF65-F5344CB8AC3E}">
        <p14:creationId xmlns:p14="http://schemas.microsoft.com/office/powerpoint/2010/main" val="1731240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37E04-DACE-3878-E2A6-20864F73B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CDD0C-C394-CB18-2907-B2A162CF747B}"/>
              </a:ext>
            </a:extLst>
          </p:cNvPr>
          <p:cNvSpPr>
            <a:spLocks noGrp="1"/>
          </p:cNvSpPr>
          <p:nvPr>
            <p:ph type="title"/>
          </p:nvPr>
        </p:nvSpPr>
        <p:spPr>
          <a:xfrm>
            <a:off x="901996" y="357228"/>
            <a:ext cx="10388008" cy="1108640"/>
          </a:xfrm>
        </p:spPr>
        <p:txBody>
          <a:bodyPr>
            <a:noAutofit/>
          </a:bodyPr>
          <a:lstStyle/>
          <a:p>
            <a:pPr algn="ctr">
              <a:lnSpc>
                <a:spcPct val="100000"/>
              </a:lnSpc>
              <a:spcBef>
                <a:spcPts val="400"/>
              </a:spcBef>
              <a:spcAft>
                <a:spcPts val="400"/>
              </a:spcAft>
            </a:pPr>
            <a:r>
              <a:rPr lang="en-US" sz="4800">
                <a:latin typeface="Poppins Medium" pitchFamily="2" charset="77"/>
                <a:cs typeface="Poppins Medium" pitchFamily="2" charset="77"/>
              </a:rPr>
              <a:t>Where’s That Energy Transition?</a:t>
            </a:r>
            <a:endParaRPr lang="en-US" sz="4800" u="sng">
              <a:latin typeface="Poppins Medium" pitchFamily="2" charset="77"/>
              <a:cs typeface="Poppins Medium" pitchFamily="2" charset="77"/>
            </a:endParaRPr>
          </a:p>
        </p:txBody>
      </p:sp>
      <p:sp>
        <p:nvSpPr>
          <p:cNvPr id="7" name="TextBox 1">
            <a:extLst>
              <a:ext uri="{FF2B5EF4-FFF2-40B4-BE49-F238E27FC236}">
                <a16:creationId xmlns:a16="http://schemas.microsoft.com/office/drawing/2014/main" id="{51B2CFFE-FA43-5CC5-27E9-50B6EF0257D7}"/>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
        <p:nvSpPr>
          <p:cNvPr id="6" name="TextBox 5">
            <a:extLst>
              <a:ext uri="{FF2B5EF4-FFF2-40B4-BE49-F238E27FC236}">
                <a16:creationId xmlns:a16="http://schemas.microsoft.com/office/drawing/2014/main" id="{A7349E26-6866-905C-4507-C381CCFCC704}"/>
              </a:ext>
            </a:extLst>
          </p:cNvPr>
          <p:cNvSpPr txBox="1"/>
          <p:nvPr/>
        </p:nvSpPr>
        <p:spPr>
          <a:xfrm>
            <a:off x="3557484" y="5513707"/>
            <a:ext cx="507703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Global primary energy use, in EJ, 2025</a:t>
            </a:r>
          </a:p>
        </p:txBody>
      </p:sp>
      <p:sp>
        <p:nvSpPr>
          <p:cNvPr id="4" name="TextBox 3">
            <a:extLst>
              <a:ext uri="{FF2B5EF4-FFF2-40B4-BE49-F238E27FC236}">
                <a16:creationId xmlns:a16="http://schemas.microsoft.com/office/drawing/2014/main" id="{642C294D-F0E8-8B69-C86B-DAEEAF5BCFD8}"/>
              </a:ext>
            </a:extLst>
          </p:cNvPr>
          <p:cNvSpPr txBox="1"/>
          <p:nvPr/>
        </p:nvSpPr>
        <p:spPr>
          <a:xfrm>
            <a:off x="221347" y="6414132"/>
            <a:ext cx="324960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Source: Statistical Review of World Energy 2026</a:t>
            </a:r>
          </a:p>
        </p:txBody>
      </p:sp>
      <p:sp>
        <p:nvSpPr>
          <p:cNvPr id="14" name="Oval 13">
            <a:extLst>
              <a:ext uri="{FF2B5EF4-FFF2-40B4-BE49-F238E27FC236}">
                <a16:creationId xmlns:a16="http://schemas.microsoft.com/office/drawing/2014/main" id="{EF814D3E-D5F6-2A7A-7ED1-4855F57BC037}"/>
              </a:ext>
            </a:extLst>
          </p:cNvPr>
          <p:cNvSpPr/>
          <p:nvPr/>
        </p:nvSpPr>
        <p:spPr>
          <a:xfrm>
            <a:off x="3851731" y="1640743"/>
            <a:ext cx="7667169" cy="2413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a:solidFill>
                  <a:schemeClr val="bg1"/>
                </a:solidFill>
                <a:latin typeface="Poppins Medium" pitchFamily="2" charset="77"/>
                <a:cs typeface="Poppins Medium" pitchFamily="2" charset="77"/>
              </a:rPr>
              <a:t>G</a:t>
            </a:r>
            <a:r>
              <a:rPr kumimoji="0" lang="en-US" sz="2200" u="none" strike="noStrike" kern="1200" cap="none" spc="0" normalizeH="0" baseline="0" noProof="0">
                <a:ln>
                  <a:noFill/>
                </a:ln>
                <a:solidFill>
                  <a:schemeClr val="bg1"/>
                </a:solidFill>
                <a:effectLst/>
                <a:uLnTx/>
                <a:uFillTx/>
                <a:latin typeface="Poppins Medium" pitchFamily="2" charset="77"/>
                <a:ea typeface="+mn-ea"/>
                <a:cs typeface="Poppins Medium" pitchFamily="2" charset="77"/>
              </a:rPr>
              <a:t>lobal hydrocarbon use is 29x larger than solar + wind combined. In 2025, hydrocarbon consumption grew 1.5x faster than solar + wind combined (4.6 EJ vs 3 EJ)   </a:t>
            </a:r>
          </a:p>
        </p:txBody>
      </p:sp>
      <p:graphicFrame>
        <p:nvGraphicFramePr>
          <p:cNvPr id="3" name="Chart 2">
            <a:extLst>
              <a:ext uri="{FF2B5EF4-FFF2-40B4-BE49-F238E27FC236}">
                <a16:creationId xmlns:a16="http://schemas.microsoft.com/office/drawing/2014/main" id="{890C1B46-E600-40AA-4C4D-AE86FFBDA8F2}"/>
              </a:ext>
            </a:extLst>
          </p:cNvPr>
          <p:cNvGraphicFramePr>
            <a:graphicFrameLocks/>
          </p:cNvGraphicFramePr>
          <p:nvPr/>
        </p:nvGraphicFramePr>
        <p:xfrm>
          <a:off x="850734" y="2756453"/>
          <a:ext cx="10388009" cy="2863430"/>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a:extLst>
              <a:ext uri="{FF2B5EF4-FFF2-40B4-BE49-F238E27FC236}">
                <a16:creationId xmlns:a16="http://schemas.microsoft.com/office/drawing/2014/main" id="{32D94C15-8C64-70AE-488B-8BDE5272C30F}"/>
              </a:ext>
            </a:extLst>
          </p:cNvPr>
          <p:cNvPicPr>
            <a:picLocks noChangeAspect="1"/>
          </p:cNvPicPr>
          <p:nvPr/>
        </p:nvPicPr>
        <p:blipFill>
          <a:blip r:embed="rId4"/>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247256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D9AC-28C5-4014-345B-79AD54813A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2AC01-ECA7-4CB5-FF18-71D697B57BB7}"/>
              </a:ext>
            </a:extLst>
          </p:cNvPr>
          <p:cNvSpPr>
            <a:spLocks noGrp="1"/>
          </p:cNvSpPr>
          <p:nvPr>
            <p:ph type="title"/>
          </p:nvPr>
        </p:nvSpPr>
        <p:spPr>
          <a:xfrm>
            <a:off x="4702441" y="99090"/>
            <a:ext cx="7253030" cy="1219505"/>
          </a:xfrm>
        </p:spPr>
        <p:txBody>
          <a:bodyPr>
            <a:noAutofit/>
          </a:bodyPr>
          <a:lstStyle/>
          <a:p>
            <a:pPr algn="ctr">
              <a:lnSpc>
                <a:spcPct val="100000"/>
              </a:lnSpc>
              <a:spcBef>
                <a:spcPts val="400"/>
              </a:spcBef>
              <a:spcAft>
                <a:spcPts val="400"/>
              </a:spcAft>
            </a:pPr>
            <a:r>
              <a:rPr lang="en-US" sz="4600">
                <a:latin typeface="Poppins Medium" pitchFamily="2" charset="77"/>
                <a:cs typeface="Poppins Medium" pitchFamily="2" charset="77"/>
              </a:rPr>
              <a:t>Global Energy Use, 2025</a:t>
            </a:r>
          </a:p>
        </p:txBody>
      </p:sp>
      <p:sp>
        <p:nvSpPr>
          <p:cNvPr id="7" name="TextBox 1">
            <a:extLst>
              <a:ext uri="{FF2B5EF4-FFF2-40B4-BE49-F238E27FC236}">
                <a16:creationId xmlns:a16="http://schemas.microsoft.com/office/drawing/2014/main" id="{EE2FE562-C86B-B1B6-5AF5-5FE9D6A6181C}"/>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
        <p:nvSpPr>
          <p:cNvPr id="4" name="TextBox 3">
            <a:extLst>
              <a:ext uri="{FF2B5EF4-FFF2-40B4-BE49-F238E27FC236}">
                <a16:creationId xmlns:a16="http://schemas.microsoft.com/office/drawing/2014/main" id="{58C095AE-4DE1-6545-FB2A-3E4970D67E51}"/>
              </a:ext>
            </a:extLst>
          </p:cNvPr>
          <p:cNvSpPr txBox="1"/>
          <p:nvPr/>
        </p:nvSpPr>
        <p:spPr>
          <a:xfrm>
            <a:off x="221347" y="6464934"/>
            <a:ext cx="313900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Source: Statistial Review of World Energy 2026</a:t>
            </a:r>
          </a:p>
        </p:txBody>
      </p:sp>
      <p:pic>
        <p:nvPicPr>
          <p:cNvPr id="8" name="Picture 7">
            <a:extLst>
              <a:ext uri="{FF2B5EF4-FFF2-40B4-BE49-F238E27FC236}">
                <a16:creationId xmlns:a16="http://schemas.microsoft.com/office/drawing/2014/main" id="{AB436BB9-59D9-89C5-F955-04B3A223FFA8}"/>
              </a:ext>
            </a:extLst>
          </p:cNvPr>
          <p:cNvPicPr>
            <a:picLocks noChangeAspect="1"/>
          </p:cNvPicPr>
          <p:nvPr/>
        </p:nvPicPr>
        <p:blipFill>
          <a:blip r:embed="rId3"/>
          <a:stretch>
            <a:fillRect/>
          </a:stretch>
        </p:blipFill>
        <p:spPr>
          <a:xfrm>
            <a:off x="11764884" y="6437629"/>
            <a:ext cx="316823" cy="316823"/>
          </a:xfrm>
          <a:prstGeom prst="rect">
            <a:avLst/>
          </a:prstGeom>
        </p:spPr>
      </p:pic>
      <p:graphicFrame>
        <p:nvGraphicFramePr>
          <p:cNvPr id="3" name="Chart 2">
            <a:extLst>
              <a:ext uri="{FF2B5EF4-FFF2-40B4-BE49-F238E27FC236}">
                <a16:creationId xmlns:a16="http://schemas.microsoft.com/office/drawing/2014/main" id="{F1FC6F0F-8311-ACBF-0847-42DBAA1B643B}"/>
              </a:ext>
            </a:extLst>
          </p:cNvPr>
          <p:cNvGraphicFramePr>
            <a:graphicFrameLocks/>
          </p:cNvGraphicFramePr>
          <p:nvPr>
            <p:extLst>
              <p:ext uri="{D42A27DB-BD31-4B8C-83A1-F6EECF244321}">
                <p14:modId xmlns:p14="http://schemas.microsoft.com/office/powerpoint/2010/main" val="1098631975"/>
              </p:ext>
            </p:extLst>
          </p:nvPr>
        </p:nvGraphicFramePr>
        <p:xfrm>
          <a:off x="110293" y="714771"/>
          <a:ext cx="11104379" cy="5871438"/>
        </p:xfrm>
        <a:graphic>
          <a:graphicData uri="http://schemas.openxmlformats.org/drawingml/2006/chart">
            <c:chart xmlns:c="http://schemas.openxmlformats.org/drawingml/2006/chart" xmlns:r="http://schemas.openxmlformats.org/officeDocument/2006/relationships" r:id="rId4"/>
          </a:graphicData>
        </a:graphic>
      </p:graphicFrame>
      <p:sp>
        <p:nvSpPr>
          <p:cNvPr id="14" name="Oval 13">
            <a:extLst>
              <a:ext uri="{FF2B5EF4-FFF2-40B4-BE49-F238E27FC236}">
                <a16:creationId xmlns:a16="http://schemas.microsoft.com/office/drawing/2014/main" id="{A406D57F-7891-E414-C91F-68A1812CD2E2}"/>
              </a:ext>
            </a:extLst>
          </p:cNvPr>
          <p:cNvSpPr/>
          <p:nvPr/>
        </p:nvSpPr>
        <p:spPr>
          <a:xfrm>
            <a:off x="8085577" y="3370903"/>
            <a:ext cx="3869894" cy="182475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chemeClr val="bg1"/>
                </a:solidFill>
                <a:effectLst/>
                <a:uLnTx/>
                <a:uFillTx/>
                <a:latin typeface="Poppins Medium" pitchFamily="2" charset="77"/>
                <a:ea typeface="+mn-ea"/>
                <a:cs typeface="Poppins Medium" pitchFamily="2" charset="77"/>
              </a:rPr>
              <a:t>Hydrocarbons provided 86.2% of global energy in 2025</a:t>
            </a:r>
          </a:p>
        </p:txBody>
      </p:sp>
      <p:sp>
        <p:nvSpPr>
          <p:cNvPr id="6" name="TextBox 5">
            <a:extLst>
              <a:ext uri="{FF2B5EF4-FFF2-40B4-BE49-F238E27FC236}">
                <a16:creationId xmlns:a16="http://schemas.microsoft.com/office/drawing/2014/main" id="{32C8B5F3-68DD-F2CB-D27A-8DFD15C2D673}"/>
              </a:ext>
            </a:extLst>
          </p:cNvPr>
          <p:cNvSpPr txBox="1"/>
          <p:nvPr/>
        </p:nvSpPr>
        <p:spPr>
          <a:xfrm>
            <a:off x="221347" y="5981675"/>
            <a:ext cx="598593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Global energy use, by type, </a:t>
            </a:r>
            <a:r>
              <a:rPr kumimoji="0" lang="en-US" sz="2000" u="none" strike="noStrike" kern="1200" cap="none" spc="0" normalizeH="0" baseline="0" noProof="0">
                <a:ln>
                  <a:noFill/>
                </a:ln>
                <a:effectLst/>
                <a:uLnTx/>
                <a:uFillTx/>
                <a:latin typeface="Poppins Medium" pitchFamily="2" charset="77"/>
                <a:ea typeface="+mn-ea"/>
                <a:cs typeface="Poppins Medium" pitchFamily="2" charset="77"/>
              </a:rPr>
              <a:t>in EJ</a:t>
            </a:r>
            <a:r>
              <a:rPr kumimoji="0" lang="en-US" sz="2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and %, 2025</a:t>
            </a:r>
          </a:p>
        </p:txBody>
      </p:sp>
      <p:sp>
        <p:nvSpPr>
          <p:cNvPr id="5" name="TextBox 4">
            <a:extLst>
              <a:ext uri="{FF2B5EF4-FFF2-40B4-BE49-F238E27FC236}">
                <a16:creationId xmlns:a16="http://schemas.microsoft.com/office/drawing/2014/main" id="{0EF3A7A0-7B34-1FB4-D648-CCD5EDC2D774}"/>
              </a:ext>
            </a:extLst>
          </p:cNvPr>
          <p:cNvSpPr txBox="1"/>
          <p:nvPr/>
        </p:nvSpPr>
        <p:spPr>
          <a:xfrm>
            <a:off x="4113071" y="3155459"/>
            <a:ext cx="628698" cy="430887"/>
          </a:xfrm>
          <a:prstGeom prst="rect">
            <a:avLst/>
          </a:prstGeom>
          <a:noFill/>
        </p:spPr>
        <p:txBody>
          <a:bodyPr wrap="none" rtlCol="0">
            <a:spAutoFit/>
          </a:bodyPr>
          <a:lstStyle/>
          <a:p>
            <a:r>
              <a:rPr lang="en-US" sz="2200">
                <a:solidFill>
                  <a:schemeClr val="bg1"/>
                </a:solidFill>
                <a:latin typeface="Poppins Medium" pitchFamily="2" charset="77"/>
                <a:cs typeface="Poppins Medium" pitchFamily="2" charset="77"/>
              </a:rPr>
              <a:t>201</a:t>
            </a:r>
          </a:p>
        </p:txBody>
      </p:sp>
      <p:sp>
        <p:nvSpPr>
          <p:cNvPr id="9" name="TextBox 8">
            <a:extLst>
              <a:ext uri="{FF2B5EF4-FFF2-40B4-BE49-F238E27FC236}">
                <a16:creationId xmlns:a16="http://schemas.microsoft.com/office/drawing/2014/main" id="{DABCC084-2EA1-6CC4-1A70-637CFB2DB6FF}"/>
              </a:ext>
            </a:extLst>
          </p:cNvPr>
          <p:cNvSpPr txBox="1"/>
          <p:nvPr/>
        </p:nvSpPr>
        <p:spPr>
          <a:xfrm>
            <a:off x="2550195" y="1239129"/>
            <a:ext cx="532518" cy="430887"/>
          </a:xfrm>
          <a:prstGeom prst="rect">
            <a:avLst/>
          </a:prstGeom>
          <a:noFill/>
        </p:spPr>
        <p:txBody>
          <a:bodyPr wrap="none" rtlCol="0">
            <a:spAutoFit/>
          </a:bodyPr>
          <a:lstStyle/>
          <a:p>
            <a:r>
              <a:rPr lang="en-US" sz="2200">
                <a:solidFill>
                  <a:schemeClr val="bg1"/>
                </a:solidFill>
                <a:latin typeface="Poppins Medium" pitchFamily="2" charset="77"/>
                <a:cs typeface="Poppins Medium" pitchFamily="2" charset="77"/>
              </a:rPr>
              <a:t>35</a:t>
            </a:r>
          </a:p>
        </p:txBody>
      </p:sp>
      <p:sp>
        <p:nvSpPr>
          <p:cNvPr id="10" name="TextBox 9">
            <a:extLst>
              <a:ext uri="{FF2B5EF4-FFF2-40B4-BE49-F238E27FC236}">
                <a16:creationId xmlns:a16="http://schemas.microsoft.com/office/drawing/2014/main" id="{9D41FC20-B4F4-B921-B93A-022440C8F31C}"/>
              </a:ext>
            </a:extLst>
          </p:cNvPr>
          <p:cNvSpPr txBox="1"/>
          <p:nvPr/>
        </p:nvSpPr>
        <p:spPr>
          <a:xfrm>
            <a:off x="1431901" y="1583199"/>
            <a:ext cx="465192" cy="430887"/>
          </a:xfrm>
          <a:prstGeom prst="rect">
            <a:avLst/>
          </a:prstGeom>
          <a:noFill/>
        </p:spPr>
        <p:txBody>
          <a:bodyPr wrap="none" rtlCol="0">
            <a:spAutoFit/>
          </a:bodyPr>
          <a:lstStyle/>
          <a:p>
            <a:r>
              <a:rPr lang="en-US" sz="2200">
                <a:solidFill>
                  <a:schemeClr val="bg1"/>
                </a:solidFill>
                <a:latin typeface="Poppins Medium" pitchFamily="2" charset="77"/>
                <a:cs typeface="Poppins Medium" pitchFamily="2" charset="77"/>
              </a:rPr>
              <a:t>16</a:t>
            </a:r>
          </a:p>
        </p:txBody>
      </p:sp>
      <p:sp>
        <p:nvSpPr>
          <p:cNvPr id="11" name="TextBox 10">
            <a:extLst>
              <a:ext uri="{FF2B5EF4-FFF2-40B4-BE49-F238E27FC236}">
                <a16:creationId xmlns:a16="http://schemas.microsoft.com/office/drawing/2014/main" id="{5F54C3C8-FDDE-A6AC-C89E-F6312D0C6C75}"/>
              </a:ext>
            </a:extLst>
          </p:cNvPr>
          <p:cNvSpPr txBox="1"/>
          <p:nvPr/>
        </p:nvSpPr>
        <p:spPr>
          <a:xfrm>
            <a:off x="2869413" y="4833594"/>
            <a:ext cx="646331" cy="430887"/>
          </a:xfrm>
          <a:prstGeom prst="rect">
            <a:avLst/>
          </a:prstGeom>
          <a:noFill/>
        </p:spPr>
        <p:txBody>
          <a:bodyPr wrap="none" rtlCol="0">
            <a:spAutoFit/>
          </a:bodyPr>
          <a:lstStyle/>
          <a:p>
            <a:r>
              <a:rPr lang="en-US" sz="2200">
                <a:solidFill>
                  <a:schemeClr val="bg1"/>
                </a:solidFill>
                <a:latin typeface="Poppins Medium" pitchFamily="2" charset="77"/>
                <a:cs typeface="Poppins Medium" pitchFamily="2" charset="77"/>
              </a:rPr>
              <a:t>166</a:t>
            </a:r>
          </a:p>
        </p:txBody>
      </p:sp>
      <p:sp>
        <p:nvSpPr>
          <p:cNvPr id="12" name="TextBox 11">
            <a:extLst>
              <a:ext uri="{FF2B5EF4-FFF2-40B4-BE49-F238E27FC236}">
                <a16:creationId xmlns:a16="http://schemas.microsoft.com/office/drawing/2014/main" id="{34C24CF5-7F9B-F75D-85F5-544A3A51D550}"/>
              </a:ext>
            </a:extLst>
          </p:cNvPr>
          <p:cNvSpPr txBox="1"/>
          <p:nvPr/>
        </p:nvSpPr>
        <p:spPr>
          <a:xfrm>
            <a:off x="1422069" y="3155458"/>
            <a:ext cx="562975" cy="430887"/>
          </a:xfrm>
          <a:prstGeom prst="rect">
            <a:avLst/>
          </a:prstGeom>
          <a:noFill/>
        </p:spPr>
        <p:txBody>
          <a:bodyPr wrap="none" rtlCol="0">
            <a:spAutoFit/>
          </a:bodyPr>
          <a:lstStyle/>
          <a:p>
            <a:r>
              <a:rPr lang="en-US" sz="2200">
                <a:solidFill>
                  <a:schemeClr val="bg1"/>
                </a:solidFill>
                <a:latin typeface="Poppins Medium" pitchFamily="2" charset="77"/>
                <a:cs typeface="Poppins Medium" pitchFamily="2" charset="77"/>
              </a:rPr>
              <a:t>151</a:t>
            </a:r>
          </a:p>
        </p:txBody>
      </p:sp>
      <p:sp>
        <p:nvSpPr>
          <p:cNvPr id="15" name="TextBox 14">
            <a:extLst>
              <a:ext uri="{FF2B5EF4-FFF2-40B4-BE49-F238E27FC236}">
                <a16:creationId xmlns:a16="http://schemas.microsoft.com/office/drawing/2014/main" id="{1F27E7B8-1597-7218-DB58-0F03C85A4BCA}"/>
              </a:ext>
            </a:extLst>
          </p:cNvPr>
          <p:cNvSpPr txBox="1"/>
          <p:nvPr/>
        </p:nvSpPr>
        <p:spPr>
          <a:xfrm>
            <a:off x="1969329" y="1484068"/>
            <a:ext cx="452368" cy="430887"/>
          </a:xfrm>
          <a:prstGeom prst="rect">
            <a:avLst/>
          </a:prstGeom>
          <a:noFill/>
        </p:spPr>
        <p:txBody>
          <a:bodyPr wrap="square" rtlCol="0">
            <a:spAutoFit/>
          </a:bodyPr>
          <a:lstStyle/>
          <a:p>
            <a:r>
              <a:rPr lang="en-US" sz="2200">
                <a:solidFill>
                  <a:schemeClr val="bg1"/>
                </a:solidFill>
                <a:latin typeface="Poppins Medium" pitchFamily="2" charset="77"/>
                <a:cs typeface="Poppins Medium" pitchFamily="2" charset="77"/>
              </a:rPr>
              <a:t>31</a:t>
            </a:r>
          </a:p>
        </p:txBody>
      </p:sp>
      <p:sp>
        <p:nvSpPr>
          <p:cNvPr id="13" name="Oval 12">
            <a:extLst>
              <a:ext uri="{FF2B5EF4-FFF2-40B4-BE49-F238E27FC236}">
                <a16:creationId xmlns:a16="http://schemas.microsoft.com/office/drawing/2014/main" id="{2D3A5C2F-86F3-2161-B9FB-03217748D82C}"/>
              </a:ext>
            </a:extLst>
          </p:cNvPr>
          <p:cNvSpPr/>
          <p:nvPr/>
        </p:nvSpPr>
        <p:spPr>
          <a:xfrm>
            <a:off x="6421452" y="1341736"/>
            <a:ext cx="4576748" cy="155386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err="1">
                <a:ln>
                  <a:noFill/>
                </a:ln>
                <a:solidFill>
                  <a:schemeClr val="bg1"/>
                </a:solidFill>
                <a:effectLst/>
                <a:uLnTx/>
                <a:uFillTx/>
                <a:latin typeface="Poppins Medium" pitchFamily="2" charset="77"/>
                <a:ea typeface="+mn-ea"/>
                <a:cs typeface="Poppins Medium" pitchFamily="2" charset="77"/>
              </a:rPr>
              <a:t>Solar+wind</a:t>
            </a:r>
            <a:r>
              <a:rPr kumimoji="0" lang="en-US" sz="2400" u="none"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rPr>
              <a:t> provide just 2.9% (18 EJ) of global energy</a:t>
            </a:r>
          </a:p>
        </p:txBody>
      </p:sp>
      <p:sp>
        <p:nvSpPr>
          <p:cNvPr id="16" name="Left Arrow 15">
            <a:extLst>
              <a:ext uri="{FF2B5EF4-FFF2-40B4-BE49-F238E27FC236}">
                <a16:creationId xmlns:a16="http://schemas.microsoft.com/office/drawing/2014/main" id="{F8E2E987-32C9-83FD-EE69-D08BAD6886BC}"/>
              </a:ext>
            </a:extLst>
          </p:cNvPr>
          <p:cNvSpPr/>
          <p:nvPr/>
        </p:nvSpPr>
        <p:spPr>
          <a:xfrm rot="540000" flipV="1">
            <a:off x="3160573" y="1367751"/>
            <a:ext cx="3183019" cy="436341"/>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698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EECB5AA-FE09-AC34-9F4C-2F9B037EF369}"/>
              </a:ext>
            </a:extLst>
          </p:cNvPr>
          <p:cNvGraphicFramePr>
            <a:graphicFrameLocks/>
          </p:cNvGraphicFramePr>
          <p:nvPr/>
        </p:nvGraphicFramePr>
        <p:xfrm>
          <a:off x="1035157" y="1930400"/>
          <a:ext cx="10117728" cy="406639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668532" y="306888"/>
            <a:ext cx="10854935" cy="1108640"/>
          </a:xfrm>
        </p:spPr>
        <p:txBody>
          <a:bodyPr>
            <a:noAutofit/>
          </a:bodyPr>
          <a:lstStyle/>
          <a:p>
            <a:pPr algn="ctr">
              <a:lnSpc>
                <a:spcPct val="100000"/>
              </a:lnSpc>
              <a:spcBef>
                <a:spcPts val="400"/>
              </a:spcBef>
              <a:spcAft>
                <a:spcPts val="400"/>
              </a:spcAft>
            </a:pPr>
            <a:r>
              <a:rPr lang="en-US" sz="4000" dirty="0">
                <a:latin typeface="Poppins Medium" pitchFamily="2" charset="77"/>
                <a:cs typeface="Poppins Medium" pitchFamily="2" charset="77"/>
              </a:rPr>
              <a:t>Since 2010, Natural Gas Has Grown Faster Than Any Other Type Of Primary Energy </a:t>
            </a:r>
            <a:endParaRPr lang="en-US" sz="4000" u="sng" dirty="0">
              <a:latin typeface="Poppins Medium" pitchFamily="2" charset="77"/>
              <a:cs typeface="Poppins Medium" pitchFamily="2" charset="77"/>
            </a:endParaRPr>
          </a:p>
        </p:txBody>
      </p:sp>
      <p:sp>
        <p:nvSpPr>
          <p:cNvPr id="8" name="TextBox 7">
            <a:extLst>
              <a:ext uri="{FF2B5EF4-FFF2-40B4-BE49-F238E27FC236}">
                <a16:creationId xmlns:a16="http://schemas.microsoft.com/office/drawing/2014/main" id="{F74C0954-C913-0241-A913-EA9599580DF3}"/>
              </a:ext>
            </a:extLst>
          </p:cNvPr>
          <p:cNvSpPr txBox="1"/>
          <p:nvPr/>
        </p:nvSpPr>
        <p:spPr>
          <a:xfrm>
            <a:off x="380168" y="6487105"/>
            <a:ext cx="345158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EI Statistical Review of World Energy 2026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D1FFBD3-615D-966E-4835-4037DDCF17AF}"/>
              </a:ext>
            </a:extLst>
          </p:cNvPr>
          <p:cNvSpPr txBox="1"/>
          <p:nvPr/>
        </p:nvSpPr>
        <p:spPr>
          <a:xfrm>
            <a:off x="2930334" y="5862242"/>
            <a:ext cx="6327373" cy="400110"/>
          </a:xfrm>
          <a:prstGeom prst="rect">
            <a:avLst/>
          </a:prstGeom>
          <a:noFill/>
        </p:spPr>
        <p:txBody>
          <a:bodyPr wrap="none" rtlCol="0">
            <a:spAutoFit/>
          </a:bodyPr>
          <a:lstStyle/>
          <a:p>
            <a:pPr algn="ctr">
              <a:defRPr/>
            </a:pPr>
            <a:r>
              <a:rPr lang="en-US" sz="2000" dirty="0">
                <a:latin typeface="Poppins Medium" pitchFamily="2" charset="77"/>
                <a:ea typeface="+mj-ea"/>
                <a:cs typeface="Poppins Medium" pitchFamily="2" charset="77"/>
              </a:rPr>
              <a:t>Change in global energy use, in EJ, 2010 to 2025</a:t>
            </a:r>
          </a:p>
        </p:txBody>
      </p:sp>
      <p:sp>
        <p:nvSpPr>
          <p:cNvPr id="5" name="Oval 4">
            <a:extLst>
              <a:ext uri="{FF2B5EF4-FFF2-40B4-BE49-F238E27FC236}">
                <a16:creationId xmlns:a16="http://schemas.microsoft.com/office/drawing/2014/main" id="{E964B5EE-DD2E-E083-11AC-82366F8B05E8}"/>
              </a:ext>
            </a:extLst>
          </p:cNvPr>
          <p:cNvSpPr/>
          <p:nvPr/>
        </p:nvSpPr>
        <p:spPr>
          <a:xfrm>
            <a:off x="6058414" y="1524705"/>
            <a:ext cx="6023293" cy="237014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rPr>
              <a:t>From 2010 to 2025, global energy use grew by ~ 110 EJ. Gas accounted for 34% of that increase. </a:t>
            </a:r>
            <a:r>
              <a:rPr kumimoji="0" lang="en-US" sz="1800" i="1" u="none"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rPr>
              <a:t>Furthermore, gas use grew 2x faster than solar and wind combined!</a:t>
            </a:r>
          </a:p>
        </p:txBody>
      </p:sp>
      <p:sp>
        <p:nvSpPr>
          <p:cNvPr id="10" name="Left Arrow 9">
            <a:extLst>
              <a:ext uri="{FF2B5EF4-FFF2-40B4-BE49-F238E27FC236}">
                <a16:creationId xmlns:a16="http://schemas.microsoft.com/office/drawing/2014/main" id="{778576A2-A135-B2A1-923C-929309D635BD}"/>
              </a:ext>
            </a:extLst>
          </p:cNvPr>
          <p:cNvSpPr/>
          <p:nvPr/>
        </p:nvSpPr>
        <p:spPr>
          <a:xfrm rot="-1500000">
            <a:off x="4613417" y="3093670"/>
            <a:ext cx="733867" cy="249130"/>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6" name="Left Arrow 5">
            <a:extLst>
              <a:ext uri="{FF2B5EF4-FFF2-40B4-BE49-F238E27FC236}">
                <a16:creationId xmlns:a16="http://schemas.microsoft.com/office/drawing/2014/main" id="{FA27DD7D-8F9B-56D0-3486-0ADC7A9BD562}"/>
              </a:ext>
            </a:extLst>
          </p:cNvPr>
          <p:cNvSpPr/>
          <p:nvPr/>
        </p:nvSpPr>
        <p:spPr>
          <a:xfrm rot="-5460000">
            <a:off x="9980923" y="4422280"/>
            <a:ext cx="1142481" cy="432545"/>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3" name="Left Arrow 12">
            <a:extLst>
              <a:ext uri="{FF2B5EF4-FFF2-40B4-BE49-F238E27FC236}">
                <a16:creationId xmlns:a16="http://schemas.microsoft.com/office/drawing/2014/main" id="{45F9F1C4-E2C9-07D3-3F95-47C12562B435}"/>
              </a:ext>
            </a:extLst>
          </p:cNvPr>
          <p:cNvSpPr/>
          <p:nvPr/>
        </p:nvSpPr>
        <p:spPr>
          <a:xfrm rot="-1500000">
            <a:off x="4806071" y="3624791"/>
            <a:ext cx="733867" cy="249130"/>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1" name="TextBox 1">
            <a:extLst>
              <a:ext uri="{FF2B5EF4-FFF2-40B4-BE49-F238E27FC236}">
                <a16:creationId xmlns:a16="http://schemas.microsoft.com/office/drawing/2014/main" id="{932D03D5-3312-8788-8B4A-864EFA628302}"/>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2" name="Picture 11">
            <a:extLst>
              <a:ext uri="{FF2B5EF4-FFF2-40B4-BE49-F238E27FC236}">
                <a16:creationId xmlns:a16="http://schemas.microsoft.com/office/drawing/2014/main" id="{2A916641-64DC-B0D9-5FCD-54AF83AF8B1B}"/>
              </a:ext>
            </a:extLst>
          </p:cNvPr>
          <p:cNvPicPr>
            <a:picLocks noChangeAspect="1"/>
          </p:cNvPicPr>
          <p:nvPr/>
        </p:nvPicPr>
        <p:blipFill>
          <a:blip r:embed="rId4"/>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3235721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BA56F6B0-3DC8-8F4F-AF97-2292A695489E}"/>
              </a:ext>
            </a:extLst>
          </p:cNvPr>
          <p:cNvGraphicFramePr>
            <a:graphicFrameLocks/>
          </p:cNvGraphicFramePr>
          <p:nvPr/>
        </p:nvGraphicFramePr>
        <p:xfrm>
          <a:off x="819747" y="1654194"/>
          <a:ext cx="10585477" cy="420611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377577" y="598254"/>
            <a:ext cx="11436825" cy="710300"/>
          </a:xfrm>
        </p:spPr>
        <p:txBody>
          <a:bodyPr>
            <a:noAutofit/>
          </a:bodyPr>
          <a:lstStyle/>
          <a:p>
            <a:pPr algn="ctr">
              <a:defRPr sz="1800" b="1" i="0" u="none" strike="noStrike" kern="1200" spc="0" baseline="0">
                <a:solidFill>
                  <a:sysClr val="windowText" lastClr="000000"/>
                </a:solidFill>
                <a:latin typeface="Times New Roman" panose="02020603050405020304" pitchFamily="18" charset="0"/>
                <a:ea typeface="+mn-ea"/>
                <a:cs typeface="Times New Roman" panose="02020603050405020304" pitchFamily="18" charset="0"/>
              </a:defRPr>
            </a:pPr>
            <a:r>
              <a:rPr kumimoji="0" lang="en-US" sz="4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Under Xi, Gas Has Been China’s Untold Energy Growth Story</a:t>
            </a:r>
            <a:endParaRPr lang="en-US" sz="4800" dirty="0">
              <a:latin typeface="Poppins Medium" pitchFamily="2" charset="77"/>
              <a:cs typeface="Poppins Medium" pitchFamily="2" charset="77"/>
            </a:endParaRPr>
          </a:p>
        </p:txBody>
      </p:sp>
      <p:sp>
        <p:nvSpPr>
          <p:cNvPr id="6" name="TextBox 5">
            <a:extLst>
              <a:ext uri="{FF2B5EF4-FFF2-40B4-BE49-F238E27FC236}">
                <a16:creationId xmlns:a16="http://schemas.microsoft.com/office/drawing/2014/main" id="{0B5D798F-219B-1C4F-AA9C-0C40B945EF95}"/>
              </a:ext>
            </a:extLst>
          </p:cNvPr>
          <p:cNvSpPr txBox="1"/>
          <p:nvPr/>
        </p:nvSpPr>
        <p:spPr>
          <a:xfrm>
            <a:off x="110293" y="6524604"/>
            <a:ext cx="261321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 Statistical Review of World Energy 2026</a:t>
            </a:r>
          </a:p>
        </p:txBody>
      </p:sp>
      <p:sp>
        <p:nvSpPr>
          <p:cNvPr id="10" name="TextBox 9">
            <a:extLst>
              <a:ext uri="{FF2B5EF4-FFF2-40B4-BE49-F238E27FC236}">
                <a16:creationId xmlns:a16="http://schemas.microsoft.com/office/drawing/2014/main" id="{9F83EDE6-0520-0E55-6B2B-81CF26273DD9}"/>
              </a:ext>
            </a:extLst>
          </p:cNvPr>
          <p:cNvSpPr txBox="1"/>
          <p:nvPr/>
        </p:nvSpPr>
        <p:spPr>
          <a:xfrm>
            <a:off x="940731" y="5923068"/>
            <a:ext cx="1029801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Change in China’s domestic energy production, (excl. coal), in EJ, 2010 to 2025</a:t>
            </a:r>
          </a:p>
        </p:txBody>
      </p:sp>
      <p:sp>
        <p:nvSpPr>
          <p:cNvPr id="15" name="TextBox 14">
            <a:extLst>
              <a:ext uri="{FF2B5EF4-FFF2-40B4-BE49-F238E27FC236}">
                <a16:creationId xmlns:a16="http://schemas.microsoft.com/office/drawing/2014/main" id="{F48BAE5B-2BA1-D7B4-BFDB-7067AA810532}"/>
              </a:ext>
            </a:extLst>
          </p:cNvPr>
          <p:cNvSpPr txBox="1"/>
          <p:nvPr/>
        </p:nvSpPr>
        <p:spPr>
          <a:xfrm>
            <a:off x="6750714" y="2127418"/>
            <a:ext cx="5196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Oil</a:t>
            </a:r>
          </a:p>
        </p:txBody>
      </p:sp>
      <p:sp>
        <p:nvSpPr>
          <p:cNvPr id="8" name="TextBox 7">
            <a:extLst>
              <a:ext uri="{FF2B5EF4-FFF2-40B4-BE49-F238E27FC236}">
                <a16:creationId xmlns:a16="http://schemas.microsoft.com/office/drawing/2014/main" id="{11B334B5-5FFB-FF76-D280-789687215846}"/>
              </a:ext>
            </a:extLst>
          </p:cNvPr>
          <p:cNvSpPr txBox="1"/>
          <p:nvPr/>
        </p:nvSpPr>
        <p:spPr>
          <a:xfrm>
            <a:off x="10781481" y="1654194"/>
            <a:ext cx="57419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highlight>
                  <a:srgbClr val="FFFF00"/>
                </a:highlight>
                <a:latin typeface="Poppins Medium" pitchFamily="2" charset="77"/>
                <a:cs typeface="Poppins Medium" pitchFamily="2" charset="77"/>
              </a:rPr>
              <a:t>9.5</a:t>
            </a:r>
            <a:endParaRPr kumimoji="0" lang="en-US" sz="2000" b="0" i="0" u="none" strike="noStrike" kern="1200" cap="none" spc="0" normalizeH="0" baseline="0" noProof="0" dirty="0">
              <a:ln>
                <a:noFill/>
              </a:ln>
              <a:solidFill>
                <a:prstClr val="black"/>
              </a:solidFill>
              <a:effectLst/>
              <a:highlight>
                <a:srgbClr val="FFFF00"/>
              </a:highlight>
              <a:uLnTx/>
              <a:uFillTx/>
              <a:latin typeface="Poppins Medium" pitchFamily="2" charset="77"/>
              <a:ea typeface="+mn-ea"/>
              <a:cs typeface="Poppins Medium" pitchFamily="2" charset="77"/>
            </a:endParaRPr>
          </a:p>
        </p:txBody>
      </p:sp>
      <p:sp>
        <p:nvSpPr>
          <p:cNvPr id="14" name="TextBox 13">
            <a:extLst>
              <a:ext uri="{FF2B5EF4-FFF2-40B4-BE49-F238E27FC236}">
                <a16:creationId xmlns:a16="http://schemas.microsoft.com/office/drawing/2014/main" id="{A6896886-92FB-50A0-165C-97074F5132B4}"/>
              </a:ext>
            </a:extLst>
          </p:cNvPr>
          <p:cNvSpPr txBox="1"/>
          <p:nvPr/>
        </p:nvSpPr>
        <p:spPr>
          <a:xfrm>
            <a:off x="9525488" y="2553069"/>
            <a:ext cx="69281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Gas</a:t>
            </a:r>
          </a:p>
        </p:txBody>
      </p:sp>
      <p:sp>
        <p:nvSpPr>
          <p:cNvPr id="13" name="TextBox 12">
            <a:extLst>
              <a:ext uri="{FF2B5EF4-FFF2-40B4-BE49-F238E27FC236}">
                <a16:creationId xmlns:a16="http://schemas.microsoft.com/office/drawing/2014/main" id="{4D406416-17C8-2415-D9DD-D8154CB79E56}"/>
              </a:ext>
            </a:extLst>
          </p:cNvPr>
          <p:cNvSpPr txBox="1"/>
          <p:nvPr/>
        </p:nvSpPr>
        <p:spPr>
          <a:xfrm>
            <a:off x="7325936" y="3293293"/>
            <a:ext cx="94929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Hydro</a:t>
            </a:r>
          </a:p>
        </p:txBody>
      </p:sp>
      <p:sp>
        <p:nvSpPr>
          <p:cNvPr id="9" name="TextBox 8">
            <a:extLst>
              <a:ext uri="{FF2B5EF4-FFF2-40B4-BE49-F238E27FC236}">
                <a16:creationId xmlns:a16="http://schemas.microsoft.com/office/drawing/2014/main" id="{107574DD-A090-7707-7057-AC8E6B7C1CCD}"/>
              </a:ext>
            </a:extLst>
          </p:cNvPr>
          <p:cNvSpPr txBox="1"/>
          <p:nvPr/>
        </p:nvSpPr>
        <p:spPr>
          <a:xfrm>
            <a:off x="11049496" y="3372640"/>
            <a:ext cx="34817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5</a:t>
            </a:r>
          </a:p>
        </p:txBody>
      </p:sp>
      <p:sp>
        <p:nvSpPr>
          <p:cNvPr id="3" name="TextBox 2">
            <a:extLst>
              <a:ext uri="{FF2B5EF4-FFF2-40B4-BE49-F238E27FC236}">
                <a16:creationId xmlns:a16="http://schemas.microsoft.com/office/drawing/2014/main" id="{AC344469-3D40-A8FE-B202-7D2E5BB0D146}"/>
              </a:ext>
            </a:extLst>
          </p:cNvPr>
          <p:cNvSpPr txBox="1"/>
          <p:nvPr/>
        </p:nvSpPr>
        <p:spPr>
          <a:xfrm>
            <a:off x="10981202" y="2077368"/>
            <a:ext cx="34817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9</a:t>
            </a:r>
          </a:p>
        </p:txBody>
      </p:sp>
      <p:sp>
        <p:nvSpPr>
          <p:cNvPr id="20" name="TextBox 19">
            <a:extLst>
              <a:ext uri="{FF2B5EF4-FFF2-40B4-BE49-F238E27FC236}">
                <a16:creationId xmlns:a16="http://schemas.microsoft.com/office/drawing/2014/main" id="{BAD098A6-2EC2-3992-A2EA-3CCEC81D0355}"/>
              </a:ext>
            </a:extLst>
          </p:cNvPr>
          <p:cNvSpPr txBox="1"/>
          <p:nvPr/>
        </p:nvSpPr>
        <p:spPr>
          <a:xfrm>
            <a:off x="10891528" y="3101255"/>
            <a:ext cx="56297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Poppins Medium" pitchFamily="2" charset="77"/>
                <a:cs typeface="Poppins Medium" pitchFamily="2" charset="77"/>
              </a:rPr>
              <a:t>5.3</a:t>
            </a:r>
            <a:endPar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endParaRPr>
          </a:p>
        </p:txBody>
      </p:sp>
      <p:sp>
        <p:nvSpPr>
          <p:cNvPr id="17" name="TextBox 16">
            <a:extLst>
              <a:ext uri="{FF2B5EF4-FFF2-40B4-BE49-F238E27FC236}">
                <a16:creationId xmlns:a16="http://schemas.microsoft.com/office/drawing/2014/main" id="{1845B618-0944-FE04-4771-417F8B655915}"/>
              </a:ext>
            </a:extLst>
          </p:cNvPr>
          <p:cNvSpPr txBox="1"/>
          <p:nvPr/>
        </p:nvSpPr>
        <p:spPr>
          <a:xfrm>
            <a:off x="10851099" y="4224429"/>
            <a:ext cx="351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Poppins Medium" pitchFamily="2" charset="77"/>
                <a:cs typeface="Poppins Medium" pitchFamily="2" charset="77"/>
              </a:rPr>
              <a:t>4</a:t>
            </a:r>
            <a:endPar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endParaRPr>
          </a:p>
        </p:txBody>
      </p:sp>
      <p:sp>
        <p:nvSpPr>
          <p:cNvPr id="4" name="TextBox 3">
            <a:extLst>
              <a:ext uri="{FF2B5EF4-FFF2-40B4-BE49-F238E27FC236}">
                <a16:creationId xmlns:a16="http://schemas.microsoft.com/office/drawing/2014/main" id="{268F7725-4D0B-CF53-28F6-2215CE1AA104}"/>
              </a:ext>
            </a:extLst>
          </p:cNvPr>
          <p:cNvSpPr txBox="1"/>
          <p:nvPr/>
        </p:nvSpPr>
        <p:spPr>
          <a:xfrm>
            <a:off x="5242770" y="3976280"/>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Nuclear</a:t>
            </a:r>
          </a:p>
        </p:txBody>
      </p:sp>
      <p:sp>
        <p:nvSpPr>
          <p:cNvPr id="11" name="TextBox 10">
            <a:extLst>
              <a:ext uri="{FF2B5EF4-FFF2-40B4-BE49-F238E27FC236}">
                <a16:creationId xmlns:a16="http://schemas.microsoft.com/office/drawing/2014/main" id="{9C1A9A81-6339-2B05-84C4-956646AD1D1C}"/>
              </a:ext>
            </a:extLst>
          </p:cNvPr>
          <p:cNvSpPr txBox="1"/>
          <p:nvPr/>
        </p:nvSpPr>
        <p:spPr>
          <a:xfrm>
            <a:off x="9699634" y="4628612"/>
            <a:ext cx="9915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Solar</a:t>
            </a:r>
          </a:p>
        </p:txBody>
      </p:sp>
      <p:sp>
        <p:nvSpPr>
          <p:cNvPr id="12" name="TextBox 11">
            <a:extLst>
              <a:ext uri="{FF2B5EF4-FFF2-40B4-BE49-F238E27FC236}">
                <a16:creationId xmlns:a16="http://schemas.microsoft.com/office/drawing/2014/main" id="{9D60A3B3-4E90-5EE5-D3F7-6B9DBEA7BFC5}"/>
              </a:ext>
            </a:extLst>
          </p:cNvPr>
          <p:cNvSpPr txBox="1"/>
          <p:nvPr/>
        </p:nvSpPr>
        <p:spPr>
          <a:xfrm>
            <a:off x="7555620" y="4247635"/>
            <a:ext cx="84830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Wind</a:t>
            </a:r>
          </a:p>
        </p:txBody>
      </p:sp>
      <p:sp>
        <p:nvSpPr>
          <p:cNvPr id="18" name="TextBox 17">
            <a:extLst>
              <a:ext uri="{FF2B5EF4-FFF2-40B4-BE49-F238E27FC236}">
                <a16:creationId xmlns:a16="http://schemas.microsoft.com/office/drawing/2014/main" id="{5132D70F-9C8F-EBF3-607C-8AF6B67AA03D}"/>
              </a:ext>
            </a:extLst>
          </p:cNvPr>
          <p:cNvSpPr txBox="1"/>
          <p:nvPr/>
        </p:nvSpPr>
        <p:spPr>
          <a:xfrm>
            <a:off x="10980441" y="3704444"/>
            <a:ext cx="56137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highlight>
                  <a:srgbClr val="FFFF00"/>
                </a:highlight>
                <a:latin typeface="Poppins Medium" pitchFamily="2" charset="77"/>
                <a:cs typeface="Poppins Medium" pitchFamily="2" charset="77"/>
              </a:rPr>
              <a:t>4</a:t>
            </a:r>
            <a:r>
              <a:rPr kumimoji="0" lang="en-US" sz="2000" b="0" i="0" u="none" strike="noStrike" kern="1200" cap="none" spc="0" normalizeH="0" baseline="0" noProof="0" dirty="0">
                <a:ln>
                  <a:noFill/>
                </a:ln>
                <a:solidFill>
                  <a:prstClr val="black"/>
                </a:solidFill>
                <a:effectLst/>
                <a:highlight>
                  <a:srgbClr val="FFFF00"/>
                </a:highlight>
                <a:uLnTx/>
                <a:uFillTx/>
                <a:latin typeface="Poppins Medium" pitchFamily="2" charset="77"/>
                <a:ea typeface="+mn-ea"/>
                <a:cs typeface="Poppins Medium" pitchFamily="2" charset="77"/>
              </a:rPr>
              <a:t>.2</a:t>
            </a:r>
          </a:p>
        </p:txBody>
      </p:sp>
      <p:sp>
        <p:nvSpPr>
          <p:cNvPr id="16" name="TextBox 1">
            <a:extLst>
              <a:ext uri="{FF2B5EF4-FFF2-40B4-BE49-F238E27FC236}">
                <a16:creationId xmlns:a16="http://schemas.microsoft.com/office/drawing/2014/main" id="{3468F454-9D19-3F8B-F7FA-FC9FA6BFF00A}"/>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22" name="Picture 21">
            <a:extLst>
              <a:ext uri="{FF2B5EF4-FFF2-40B4-BE49-F238E27FC236}">
                <a16:creationId xmlns:a16="http://schemas.microsoft.com/office/drawing/2014/main" id="{3F285F7D-965F-6FE7-7EA1-FC8865D6BD0C}"/>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21" name="Oval 20">
            <a:extLst>
              <a:ext uri="{FF2B5EF4-FFF2-40B4-BE49-F238E27FC236}">
                <a16:creationId xmlns:a16="http://schemas.microsoft.com/office/drawing/2014/main" id="{D20EF4CA-529D-D348-C04F-C7EDAC97101C}"/>
              </a:ext>
            </a:extLst>
          </p:cNvPr>
          <p:cNvSpPr/>
          <p:nvPr/>
        </p:nvSpPr>
        <p:spPr>
          <a:xfrm>
            <a:off x="1532661" y="2409216"/>
            <a:ext cx="4579824" cy="126470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Poppins Medium" pitchFamily="2" charset="77"/>
                <a:ea typeface="+mn-ea"/>
                <a:cs typeface="Poppins Medium" pitchFamily="2" charset="77"/>
              </a:rPr>
              <a:t>In 2025, China’s gas production was ~ 2.3x larger than solar, &amp; 2.4x larger than wind! </a:t>
            </a:r>
          </a:p>
        </p:txBody>
      </p:sp>
    </p:spTree>
    <p:extLst>
      <p:ext uri="{BB962C8B-B14F-4D97-AF65-F5344CB8AC3E}">
        <p14:creationId xmlns:p14="http://schemas.microsoft.com/office/powerpoint/2010/main" val="157999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73C4E-EE95-91F3-B75A-243D2C2AE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B85FF-5F76-7930-736C-3E66887D0B9E}"/>
              </a:ext>
            </a:extLst>
          </p:cNvPr>
          <p:cNvSpPr>
            <a:spLocks noGrp="1"/>
          </p:cNvSpPr>
          <p:nvPr>
            <p:ph type="title"/>
          </p:nvPr>
        </p:nvSpPr>
        <p:spPr>
          <a:xfrm>
            <a:off x="377577" y="598254"/>
            <a:ext cx="11436825" cy="710300"/>
          </a:xfrm>
        </p:spPr>
        <p:txBody>
          <a:bodyPr>
            <a:noAutofit/>
          </a:bodyPr>
          <a:lstStyle/>
          <a:p>
            <a:pPr algn="ctr">
              <a:defRPr sz="1800" b="1" i="0" u="none" strike="noStrike" kern="1200" spc="0" baseline="0">
                <a:solidFill>
                  <a:sysClr val="windowText" lastClr="000000"/>
                </a:solidFill>
                <a:latin typeface="Times New Roman" panose="02020603050405020304" pitchFamily="18" charset="0"/>
                <a:ea typeface="+mn-ea"/>
                <a:cs typeface="Times New Roman" panose="02020603050405020304" pitchFamily="18" charset="0"/>
              </a:defRPr>
            </a:pPr>
            <a:r>
              <a:rPr kumimoji="0" lang="en-US" sz="4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But Coal Is Still King In China </a:t>
            </a:r>
            <a:endParaRPr lang="en-US" sz="4800" dirty="0">
              <a:latin typeface="Poppins Medium" pitchFamily="2" charset="77"/>
              <a:cs typeface="Poppins Medium" pitchFamily="2" charset="77"/>
            </a:endParaRPr>
          </a:p>
        </p:txBody>
      </p:sp>
      <p:sp>
        <p:nvSpPr>
          <p:cNvPr id="6" name="TextBox 5">
            <a:extLst>
              <a:ext uri="{FF2B5EF4-FFF2-40B4-BE49-F238E27FC236}">
                <a16:creationId xmlns:a16="http://schemas.microsoft.com/office/drawing/2014/main" id="{B9C8A8E5-AF8A-CF53-610F-7902CCF2201E}"/>
              </a:ext>
            </a:extLst>
          </p:cNvPr>
          <p:cNvSpPr txBox="1"/>
          <p:nvPr/>
        </p:nvSpPr>
        <p:spPr>
          <a:xfrm>
            <a:off x="196257" y="6459954"/>
            <a:ext cx="261321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 Statistical Review of World Energy 2025</a:t>
            </a:r>
          </a:p>
        </p:txBody>
      </p:sp>
      <p:sp>
        <p:nvSpPr>
          <p:cNvPr id="10" name="TextBox 9">
            <a:extLst>
              <a:ext uri="{FF2B5EF4-FFF2-40B4-BE49-F238E27FC236}">
                <a16:creationId xmlns:a16="http://schemas.microsoft.com/office/drawing/2014/main" id="{B8DFDF2D-9238-38D4-2525-B983FE065B4D}"/>
              </a:ext>
            </a:extLst>
          </p:cNvPr>
          <p:cNvSpPr txBox="1"/>
          <p:nvPr/>
        </p:nvSpPr>
        <p:spPr>
          <a:xfrm>
            <a:off x="699228" y="5982278"/>
            <a:ext cx="1080295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Change in China’s domestic energy production, Including coal, in EJ, 2010 to 2025</a:t>
            </a:r>
          </a:p>
        </p:txBody>
      </p:sp>
      <p:sp>
        <p:nvSpPr>
          <p:cNvPr id="8" name="TextBox 7">
            <a:extLst>
              <a:ext uri="{FF2B5EF4-FFF2-40B4-BE49-F238E27FC236}">
                <a16:creationId xmlns:a16="http://schemas.microsoft.com/office/drawing/2014/main" id="{075D3374-D035-C9E3-2925-DA5B03F6EB41}"/>
              </a:ext>
            </a:extLst>
          </p:cNvPr>
          <p:cNvSpPr txBox="1"/>
          <p:nvPr/>
        </p:nvSpPr>
        <p:spPr>
          <a:xfrm>
            <a:off x="10791801" y="4746073"/>
            <a:ext cx="57419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Poppins Medium" pitchFamily="2" charset="77"/>
                <a:cs typeface="Poppins Medium" pitchFamily="2" charset="77"/>
              </a:rPr>
              <a:t>9.5</a:t>
            </a:r>
            <a:endPar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endParaRPr>
          </a:p>
        </p:txBody>
      </p:sp>
      <p:graphicFrame>
        <p:nvGraphicFramePr>
          <p:cNvPr id="16" name="Chart 15">
            <a:extLst>
              <a:ext uri="{FF2B5EF4-FFF2-40B4-BE49-F238E27FC236}">
                <a16:creationId xmlns:a16="http://schemas.microsoft.com/office/drawing/2014/main" id="{3180D009-B774-F803-A928-371BDF384569}"/>
              </a:ext>
            </a:extLst>
          </p:cNvPr>
          <p:cNvGraphicFramePr>
            <a:graphicFrameLocks/>
          </p:cNvGraphicFramePr>
          <p:nvPr/>
        </p:nvGraphicFramePr>
        <p:xfrm>
          <a:off x="1003949" y="1733550"/>
          <a:ext cx="10184102" cy="4248728"/>
        </p:xfrm>
        <a:graphic>
          <a:graphicData uri="http://schemas.openxmlformats.org/drawingml/2006/chart">
            <c:chart xmlns:c="http://schemas.openxmlformats.org/drawingml/2006/chart" xmlns:r="http://schemas.openxmlformats.org/officeDocument/2006/relationships" r:id="rId3"/>
          </a:graphicData>
        </a:graphic>
      </p:graphicFrame>
      <p:sp>
        <p:nvSpPr>
          <p:cNvPr id="21" name="Oval 20">
            <a:extLst>
              <a:ext uri="{FF2B5EF4-FFF2-40B4-BE49-F238E27FC236}">
                <a16:creationId xmlns:a16="http://schemas.microsoft.com/office/drawing/2014/main" id="{2784B251-05CA-6D69-23E6-8BB6E87B1FF4}"/>
              </a:ext>
            </a:extLst>
          </p:cNvPr>
          <p:cNvSpPr/>
          <p:nvPr/>
        </p:nvSpPr>
        <p:spPr>
          <a:xfrm>
            <a:off x="1687038" y="2980027"/>
            <a:ext cx="5188324" cy="176604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Poppins Medium" pitchFamily="2" charset="77"/>
                <a:ea typeface="+mn-ea"/>
                <a:cs typeface="Poppins Medium" pitchFamily="2" charset="77"/>
              </a:rPr>
              <a:t>Since 2010, China’s domestic coal production has grown by 25 EJ. That’s 5x faster than its solar production growth</a:t>
            </a:r>
          </a:p>
        </p:txBody>
      </p:sp>
      <p:sp>
        <p:nvSpPr>
          <p:cNvPr id="15" name="TextBox 14">
            <a:extLst>
              <a:ext uri="{FF2B5EF4-FFF2-40B4-BE49-F238E27FC236}">
                <a16:creationId xmlns:a16="http://schemas.microsoft.com/office/drawing/2014/main" id="{4A21BBCF-B40E-277A-CDF7-B97A1FE9B856}"/>
              </a:ext>
            </a:extLst>
          </p:cNvPr>
          <p:cNvSpPr txBox="1"/>
          <p:nvPr/>
        </p:nvSpPr>
        <p:spPr>
          <a:xfrm>
            <a:off x="8488538" y="2001712"/>
            <a:ext cx="78739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Coal</a:t>
            </a:r>
          </a:p>
        </p:txBody>
      </p:sp>
      <p:sp>
        <p:nvSpPr>
          <p:cNvPr id="12" name="TextBox 11">
            <a:extLst>
              <a:ext uri="{FF2B5EF4-FFF2-40B4-BE49-F238E27FC236}">
                <a16:creationId xmlns:a16="http://schemas.microsoft.com/office/drawing/2014/main" id="{990439CC-A4A1-56B5-A78B-0FB90E8A104E}"/>
              </a:ext>
            </a:extLst>
          </p:cNvPr>
          <p:cNvSpPr txBox="1"/>
          <p:nvPr/>
        </p:nvSpPr>
        <p:spPr>
          <a:xfrm>
            <a:off x="8882236" y="4755185"/>
            <a:ext cx="12137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Nat Gas</a:t>
            </a:r>
          </a:p>
        </p:txBody>
      </p:sp>
      <p:sp>
        <p:nvSpPr>
          <p:cNvPr id="3" name="TextBox 2">
            <a:extLst>
              <a:ext uri="{FF2B5EF4-FFF2-40B4-BE49-F238E27FC236}">
                <a16:creationId xmlns:a16="http://schemas.microsoft.com/office/drawing/2014/main" id="{9ACBCD24-F109-1856-0807-1A0170CBD7BB}"/>
              </a:ext>
            </a:extLst>
          </p:cNvPr>
          <p:cNvSpPr txBox="1"/>
          <p:nvPr/>
        </p:nvSpPr>
        <p:spPr>
          <a:xfrm>
            <a:off x="10761277" y="1946105"/>
            <a:ext cx="72167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highlight>
                  <a:srgbClr val="FFFF00"/>
                </a:highlight>
                <a:uLnTx/>
                <a:uFillTx/>
                <a:latin typeface="Poppins Medium" pitchFamily="2" charset="77"/>
                <a:ea typeface="+mn-ea"/>
                <a:cs typeface="Poppins Medium" pitchFamily="2" charset="77"/>
              </a:rPr>
              <a:t>94.7</a:t>
            </a:r>
          </a:p>
        </p:txBody>
      </p:sp>
      <p:sp>
        <p:nvSpPr>
          <p:cNvPr id="4" name="TextBox 3">
            <a:extLst>
              <a:ext uri="{FF2B5EF4-FFF2-40B4-BE49-F238E27FC236}">
                <a16:creationId xmlns:a16="http://schemas.microsoft.com/office/drawing/2014/main" id="{319A24EB-9BC6-CE41-5047-B8AB6B2F93B0}"/>
              </a:ext>
            </a:extLst>
          </p:cNvPr>
          <p:cNvSpPr txBox="1"/>
          <p:nvPr/>
        </p:nvSpPr>
        <p:spPr>
          <a:xfrm>
            <a:off x="7582318" y="3939315"/>
            <a:ext cx="9915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Solar</a:t>
            </a:r>
          </a:p>
        </p:txBody>
      </p:sp>
      <p:sp>
        <p:nvSpPr>
          <p:cNvPr id="9" name="TextBox 8">
            <a:extLst>
              <a:ext uri="{FF2B5EF4-FFF2-40B4-BE49-F238E27FC236}">
                <a16:creationId xmlns:a16="http://schemas.microsoft.com/office/drawing/2014/main" id="{1D6E896E-3393-FB5F-9A35-EFF8D17950C6}"/>
              </a:ext>
            </a:extLst>
          </p:cNvPr>
          <p:cNvSpPr txBox="1"/>
          <p:nvPr/>
        </p:nvSpPr>
        <p:spPr>
          <a:xfrm>
            <a:off x="10777947" y="5126637"/>
            <a:ext cx="56137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Poppins Medium" pitchFamily="2" charset="77"/>
                <a:cs typeface="Poppins Medium" pitchFamily="2" charset="77"/>
              </a:rPr>
              <a:t>4.2</a:t>
            </a:r>
            <a:endParaRPr kumimoji="0" lang="en-US" sz="20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endParaRPr>
          </a:p>
        </p:txBody>
      </p:sp>
      <p:sp>
        <p:nvSpPr>
          <p:cNvPr id="11" name="TextBox 10">
            <a:extLst>
              <a:ext uri="{FF2B5EF4-FFF2-40B4-BE49-F238E27FC236}">
                <a16:creationId xmlns:a16="http://schemas.microsoft.com/office/drawing/2014/main" id="{65FE9849-B073-E332-A081-99452A7FCCBC}"/>
              </a:ext>
            </a:extLst>
          </p:cNvPr>
          <p:cNvSpPr txBox="1"/>
          <p:nvPr/>
        </p:nvSpPr>
        <p:spPr>
          <a:xfrm>
            <a:off x="1327004" y="2846047"/>
            <a:ext cx="72006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highlight>
                  <a:srgbClr val="FFFF00"/>
                </a:highlight>
                <a:uLnTx/>
                <a:uFillTx/>
                <a:latin typeface="Poppins Medium" pitchFamily="2" charset="77"/>
                <a:ea typeface="+mn-ea"/>
                <a:cs typeface="Poppins Medium" pitchFamily="2" charset="77"/>
              </a:rPr>
              <a:t>69.7</a:t>
            </a:r>
          </a:p>
        </p:txBody>
      </p:sp>
      <p:sp>
        <p:nvSpPr>
          <p:cNvPr id="13" name="TextBox 1">
            <a:extLst>
              <a:ext uri="{FF2B5EF4-FFF2-40B4-BE49-F238E27FC236}">
                <a16:creationId xmlns:a16="http://schemas.microsoft.com/office/drawing/2014/main" id="{C6406579-912E-48EA-6F67-836920A04C97}"/>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4" name="Picture 13">
            <a:extLst>
              <a:ext uri="{FF2B5EF4-FFF2-40B4-BE49-F238E27FC236}">
                <a16:creationId xmlns:a16="http://schemas.microsoft.com/office/drawing/2014/main" id="{F076AEC8-ECF8-ACA9-66C1-3B4A21D5C163}"/>
              </a:ext>
            </a:extLst>
          </p:cNvPr>
          <p:cNvPicPr>
            <a:picLocks noChangeAspect="1"/>
          </p:cNvPicPr>
          <p:nvPr/>
        </p:nvPicPr>
        <p:blipFill>
          <a:blip r:embed="rId4"/>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2102452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B5D798F-219B-1C4F-AA9C-0C40B945EF95}"/>
              </a:ext>
            </a:extLst>
          </p:cNvPr>
          <p:cNvSpPr txBox="1"/>
          <p:nvPr/>
        </p:nvSpPr>
        <p:spPr>
          <a:xfrm>
            <a:off x="158619" y="6457779"/>
            <a:ext cx="6425157" cy="215444"/>
          </a:xfrm>
          <a:prstGeom prst="rect">
            <a:avLst/>
          </a:prstGeom>
          <a:noFill/>
        </p:spPr>
        <p:txBody>
          <a:bodyPr wrap="none" rtlCol="0">
            <a:spAutoFit/>
          </a:bodyPr>
          <a:lstStyle/>
          <a:p>
            <a:pPr lvl="0">
              <a:defRPr/>
            </a:pPr>
            <a:r>
              <a:rPr kumimoji="0" lang="en-US" sz="800" u="none" strike="noStrike" kern="1200" cap="none" spc="0" normalizeH="0" baseline="0" noProof="0" dirty="0">
                <a:ln>
                  <a:noFill/>
                </a:ln>
                <a:effectLst/>
                <a:uLnTx/>
                <a:uFillTx/>
                <a:latin typeface="Poppins Medium" pitchFamily="2" charset="77"/>
                <a:cs typeface="Poppins Medium" pitchFamily="2" charset="77"/>
              </a:rPr>
              <a:t>Source:  </a:t>
            </a:r>
            <a:r>
              <a:rPr kumimoji="0" lang="en-US" sz="800" u="none" strike="noStrike" kern="1200" cap="none" spc="0" normalizeH="0" baseline="0" noProof="0" dirty="0">
                <a:ln>
                  <a:noFill/>
                </a:ln>
                <a:effectLst/>
                <a:uLnTx/>
                <a:uFillTx/>
                <a:latin typeface="Poppins Medium" pitchFamily="2" charset="77"/>
                <a:cs typeface="Poppins Medium" pitchFamily="2" charset="77"/>
                <a:hlinkClick r:id="rId3"/>
              </a:rPr>
              <a:t>https://www.techpolicy.press/transcript-sam-altman-testifies-at-us-senate-hearing-on-ai-competitiveness/</a:t>
            </a:r>
            <a:r>
              <a:rPr kumimoji="0" lang="en-US" sz="800" u="none" strike="noStrike" kern="1200" cap="none" spc="0" normalizeH="0" baseline="0" noProof="0" dirty="0">
                <a:ln>
                  <a:noFill/>
                </a:ln>
                <a:effectLst/>
                <a:uLnTx/>
                <a:uFillTx/>
                <a:latin typeface="Poppins Medium" pitchFamily="2" charset="77"/>
                <a:cs typeface="Poppins Medium" pitchFamily="2" charset="77"/>
              </a:rPr>
              <a:t> </a:t>
            </a:r>
          </a:p>
        </p:txBody>
      </p:sp>
      <p:sp>
        <p:nvSpPr>
          <p:cNvPr id="3" name="TextBox 2">
            <a:extLst>
              <a:ext uri="{FF2B5EF4-FFF2-40B4-BE49-F238E27FC236}">
                <a16:creationId xmlns:a16="http://schemas.microsoft.com/office/drawing/2014/main" id="{8287C04E-6789-130B-2702-019592B76FED}"/>
              </a:ext>
            </a:extLst>
          </p:cNvPr>
          <p:cNvSpPr txBox="1"/>
          <p:nvPr/>
        </p:nvSpPr>
        <p:spPr>
          <a:xfrm>
            <a:off x="2739151" y="374584"/>
            <a:ext cx="7300396" cy="830997"/>
          </a:xfrm>
          <a:prstGeom prst="rect">
            <a:avLst/>
          </a:prstGeom>
          <a:noFill/>
        </p:spPr>
        <p:txBody>
          <a:bodyPr wrap="none" rtlCol="0">
            <a:spAutoFit/>
          </a:bodyPr>
          <a:lstStyle/>
          <a:p>
            <a:r>
              <a:rPr lang="en-US" sz="4800" dirty="0">
                <a:latin typeface="Poppins Medium" pitchFamily="2" charset="77"/>
                <a:cs typeface="Poppins Medium" pitchFamily="2" charset="77"/>
              </a:rPr>
              <a:t>AI Is An Electricity Story</a:t>
            </a:r>
          </a:p>
        </p:txBody>
      </p:sp>
      <p:sp>
        <p:nvSpPr>
          <p:cNvPr id="10" name="Title 1">
            <a:extLst>
              <a:ext uri="{FF2B5EF4-FFF2-40B4-BE49-F238E27FC236}">
                <a16:creationId xmlns:a16="http://schemas.microsoft.com/office/drawing/2014/main" id="{C70AEAF6-0E77-B466-9E93-A9FC40608660}"/>
              </a:ext>
            </a:extLst>
          </p:cNvPr>
          <p:cNvSpPr>
            <a:spLocks noGrp="1"/>
          </p:cNvSpPr>
          <p:nvPr>
            <p:ph type="title"/>
          </p:nvPr>
        </p:nvSpPr>
        <p:spPr>
          <a:xfrm>
            <a:off x="7461283" y="2615175"/>
            <a:ext cx="4255275" cy="3278458"/>
          </a:xfrm>
        </p:spPr>
        <p:txBody>
          <a:bodyPr>
            <a:noAutofit/>
          </a:bodyPr>
          <a:lstStyle/>
          <a:p>
            <a:r>
              <a:rPr lang="en-US" sz="2000" dirty="0">
                <a:latin typeface="Poppins Medium" pitchFamily="2" charset="77"/>
                <a:cs typeface="Poppins Medium" pitchFamily="2" charset="77"/>
              </a:rPr>
              <a:t>● I</a:t>
            </a:r>
            <a:r>
              <a:rPr lang="en-US" sz="2000">
                <a:latin typeface="Poppins Medium" pitchFamily="2" charset="77"/>
                <a:cs typeface="Poppins Medium" pitchFamily="2" charset="77"/>
              </a:rPr>
              <a:t>t's hard to overstate how important energy is to the future here...</a:t>
            </a:r>
            <a:r>
              <a:rPr lang="en-US" sz="2000">
                <a:highlight>
                  <a:srgbClr val="FFFF00"/>
                </a:highlight>
                <a:latin typeface="Poppins Medium" pitchFamily="2" charset="77"/>
                <a:cs typeface="Poppins Medium" pitchFamily="2" charset="77"/>
              </a:rPr>
              <a:t>Eventually the cost of intelligence, the cost of AI, will converge to the cost of energy and it'll be how much you can have.</a:t>
            </a:r>
            <a:r>
              <a:rPr lang="en-US" sz="2000">
                <a:latin typeface="Poppins Medium" pitchFamily="2" charset="77"/>
                <a:cs typeface="Poppins Medium" pitchFamily="2" charset="77"/>
              </a:rPr>
              <a:t> The abundance of it will be limited by the abundance of energy.</a:t>
            </a:r>
            <a:br>
              <a:rPr lang="en-US" sz="2000" dirty="0">
                <a:latin typeface="Poppins Medium" pitchFamily="2" charset="77"/>
                <a:cs typeface="Poppins Medium" pitchFamily="2" charset="77"/>
              </a:rPr>
            </a:br>
            <a:br>
              <a:rPr lang="en-US" sz="1000" dirty="0">
                <a:latin typeface="Poppins Medium" pitchFamily="2" charset="77"/>
                <a:cs typeface="Poppins Medium" pitchFamily="2" charset="77"/>
              </a:rPr>
            </a:br>
            <a:r>
              <a:rPr lang="en-US" sz="2000" dirty="0">
                <a:latin typeface="Poppins Medium" pitchFamily="2" charset="77"/>
                <a:cs typeface="Poppins Medium" pitchFamily="2" charset="77"/>
              </a:rPr>
              <a:t>— OpenAI CEO Sam Altman, to US Senate Commerce, Science, and Transportation Committee, 8 May 2025  </a:t>
            </a:r>
            <a:br>
              <a:rPr lang="en-US" sz="2000" dirty="0">
                <a:latin typeface="Poppins Medium" pitchFamily="2" charset="77"/>
                <a:cs typeface="Poppins Medium" pitchFamily="2" charset="77"/>
              </a:rPr>
            </a:br>
            <a:br>
              <a:rPr lang="en-US" sz="2000" u="none" strike="noStrike" dirty="0">
                <a:solidFill>
                  <a:srgbClr val="283741"/>
                </a:solidFill>
                <a:effectLst/>
                <a:latin typeface="Poppins Medium" pitchFamily="2" charset="77"/>
                <a:cs typeface="Poppins Medium" pitchFamily="2" charset="77"/>
              </a:rPr>
            </a:br>
            <a:r>
              <a:rPr lang="en-US" sz="2000" dirty="0">
                <a:latin typeface="Poppins Medium" pitchFamily="2" charset="77"/>
                <a:cs typeface="Poppins Medium" pitchFamily="2" charset="77"/>
              </a:rPr>
              <a:t> </a:t>
            </a:r>
            <a:br>
              <a:rPr lang="en-US" sz="2000" dirty="0">
                <a:latin typeface="Poppins Medium" pitchFamily="2" charset="77"/>
                <a:cs typeface="Poppins Medium" pitchFamily="2" charset="77"/>
              </a:rPr>
            </a:br>
            <a:br>
              <a:rPr lang="en-US" sz="2000" dirty="0">
                <a:latin typeface="Poppins Medium" pitchFamily="2" charset="77"/>
                <a:cs typeface="Poppins Medium" pitchFamily="2" charset="77"/>
              </a:rPr>
            </a:br>
            <a:endParaRPr lang="en-US" sz="2000" dirty="0">
              <a:latin typeface="Poppins Medium" pitchFamily="2" charset="77"/>
              <a:cs typeface="Poppins Medium" pitchFamily="2" charset="77"/>
            </a:endParaRPr>
          </a:p>
        </p:txBody>
      </p:sp>
      <p:pic>
        <p:nvPicPr>
          <p:cNvPr id="11" name="Content Placeholder 10">
            <a:extLst>
              <a:ext uri="{FF2B5EF4-FFF2-40B4-BE49-F238E27FC236}">
                <a16:creationId xmlns:a16="http://schemas.microsoft.com/office/drawing/2014/main" id="{B985CF74-C401-73F9-0B29-33438CA3CC39}"/>
              </a:ext>
            </a:extLst>
          </p:cNvPr>
          <p:cNvPicPr>
            <a:picLocks noGrp="1" noChangeAspect="1"/>
          </p:cNvPicPr>
          <p:nvPr>
            <p:ph idx="1"/>
          </p:nvPr>
        </p:nvPicPr>
        <p:blipFill>
          <a:blip r:embed="rId4"/>
          <a:stretch>
            <a:fillRect/>
          </a:stretch>
        </p:blipFill>
        <p:spPr>
          <a:xfrm>
            <a:off x="1275071" y="1362637"/>
            <a:ext cx="5912575" cy="4679348"/>
          </a:xfrm>
        </p:spPr>
      </p:pic>
      <p:sp>
        <p:nvSpPr>
          <p:cNvPr id="5" name="TextBox 1">
            <a:extLst>
              <a:ext uri="{FF2B5EF4-FFF2-40B4-BE49-F238E27FC236}">
                <a16:creationId xmlns:a16="http://schemas.microsoft.com/office/drawing/2014/main" id="{C07E5930-68DB-886C-F3D5-CFA75D99290C}"/>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7" name="Picture 6">
            <a:extLst>
              <a:ext uri="{FF2B5EF4-FFF2-40B4-BE49-F238E27FC236}">
                <a16:creationId xmlns:a16="http://schemas.microsoft.com/office/drawing/2014/main" id="{96659A3F-3C69-7455-E405-85BAED7E13FF}"/>
              </a:ext>
            </a:extLst>
          </p:cNvPr>
          <p:cNvPicPr>
            <a:picLocks noChangeAspect="1"/>
          </p:cNvPicPr>
          <p:nvPr/>
        </p:nvPicPr>
        <p:blipFill>
          <a:blip r:embed="rId5"/>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903053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BE236785-DA15-4120-70D1-E77C6DB5C45F}"/>
              </a:ext>
            </a:extLst>
          </p:cNvPr>
          <p:cNvGraphicFramePr>
            <a:graphicFrameLocks/>
          </p:cNvGraphicFramePr>
          <p:nvPr>
            <p:extLst>
              <p:ext uri="{D42A27DB-BD31-4B8C-83A1-F6EECF244321}">
                <p14:modId xmlns:p14="http://schemas.microsoft.com/office/powerpoint/2010/main" val="1811215776"/>
              </p:ext>
            </p:extLst>
          </p:nvPr>
        </p:nvGraphicFramePr>
        <p:xfrm>
          <a:off x="912904" y="2056527"/>
          <a:ext cx="10366177" cy="386198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792153" y="601576"/>
            <a:ext cx="10607685" cy="832593"/>
          </a:xfrm>
        </p:spPr>
        <p:txBody>
          <a:bodyPr>
            <a:noAutofit/>
          </a:bodyPr>
          <a:lstStyle/>
          <a:p>
            <a:pPr algn="ctr"/>
            <a:r>
              <a:rPr lang="en-US" sz="4800" dirty="0">
                <a:latin typeface="Poppins Medium" pitchFamily="2" charset="77"/>
                <a:cs typeface="Poppins Medium" pitchFamily="2" charset="77"/>
              </a:rPr>
              <a:t>Data Centers Dwarf All </a:t>
            </a:r>
            <a:br>
              <a:rPr lang="en-US" sz="4800" dirty="0">
                <a:latin typeface="Poppins Medium" pitchFamily="2" charset="77"/>
                <a:cs typeface="Poppins Medium" pitchFamily="2" charset="77"/>
              </a:rPr>
            </a:br>
            <a:r>
              <a:rPr lang="en-US" sz="4800" dirty="0">
                <a:latin typeface="Poppins Medium" pitchFamily="2" charset="77"/>
                <a:cs typeface="Poppins Medium" pitchFamily="2" charset="77"/>
              </a:rPr>
              <a:t>Other Customer Classes </a:t>
            </a:r>
          </a:p>
        </p:txBody>
      </p:sp>
      <p:sp>
        <p:nvSpPr>
          <p:cNvPr id="12" name="TextBox 11">
            <a:extLst>
              <a:ext uri="{FF2B5EF4-FFF2-40B4-BE49-F238E27FC236}">
                <a16:creationId xmlns:a16="http://schemas.microsoft.com/office/drawing/2014/main" id="{DCFF8C60-BD72-D041-7302-22419812901D}"/>
              </a:ext>
            </a:extLst>
          </p:cNvPr>
          <p:cNvSpPr txBox="1"/>
          <p:nvPr/>
        </p:nvSpPr>
        <p:spPr>
          <a:xfrm>
            <a:off x="110293" y="6311779"/>
            <a:ext cx="8406647" cy="461665"/>
          </a:xfrm>
          <a:prstGeom prst="rect">
            <a:avLst/>
          </a:prstGeom>
          <a:noFill/>
        </p:spPr>
        <p:txBody>
          <a:bodyPr wrap="square" rtlCol="0">
            <a:spAutoFit/>
          </a:bodyPr>
          <a:lstStyle/>
          <a:p>
            <a:pPr lvl="0">
              <a:defRPr/>
            </a:pPr>
            <a:r>
              <a:rPr kumimoji="0" lang="en-US" sz="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MISO, </a:t>
            </a:r>
            <a:r>
              <a:rPr kumimoji="0" lang="en-US" sz="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hlinkClick r:id="rId4"/>
              </a:rPr>
              <a:t>https://cdn.misoenergy.org/20241218%20Medium%20and%20Long%20Term%20Forecast%20Workshop%20Presentation667265.pdf</a:t>
            </a:r>
            <a:r>
              <a:rPr lang="en-US" sz="800" dirty="0">
                <a:solidFill>
                  <a:prstClr val="black"/>
                </a:solidFill>
                <a:latin typeface="Poppins Medium" pitchFamily="2" charset="77"/>
                <a:cs typeface="Poppins Medium" pitchFamily="2" charset="77"/>
              </a:rPr>
              <a:t>, 15., </a:t>
            </a:r>
            <a:r>
              <a:rPr lang="en-US" sz="800" dirty="0">
                <a:solidFill>
                  <a:prstClr val="black"/>
                </a:solidFill>
                <a:latin typeface="Poppins Medium" pitchFamily="2" charset="77"/>
                <a:cs typeface="Poppins Medium" pitchFamily="2" charset="77"/>
                <a:hlinkClick r:id="rId5"/>
              </a:rPr>
              <a:t>https://www.cnbc.com/2026/07/13/meta-louisiana-data-center-investment-reaches-50-billion-amid-ai-push.html</a:t>
            </a:r>
            <a:r>
              <a:rPr lang="en-US" sz="800" dirty="0">
                <a:solidFill>
                  <a:prstClr val="black"/>
                </a:solidFill>
                <a:latin typeface="Poppins Medium" pitchFamily="2" charset="77"/>
                <a:cs typeface="Poppins Medium" pitchFamily="2" charset="77"/>
              </a:rPr>
              <a:t> , </a:t>
            </a:r>
            <a:r>
              <a:rPr lang="en-US" sz="800" dirty="0">
                <a:solidFill>
                  <a:prstClr val="black"/>
                </a:solidFill>
                <a:latin typeface="Poppins Medium" pitchFamily="2" charset="77"/>
                <a:cs typeface="Poppins Medium" pitchFamily="2" charset="77"/>
                <a:hlinkClick r:id="rId6"/>
              </a:rPr>
              <a:t>https://finance.yahoo.com/news/oracle-openai-drop-plans-mega-104331148.html</a:t>
            </a:r>
            <a:r>
              <a:rPr lang="en-US" sz="800" dirty="0">
                <a:solidFill>
                  <a:prstClr val="black"/>
                </a:solidFill>
                <a:latin typeface="Poppins Medium" pitchFamily="2" charset="77"/>
                <a:cs typeface="Poppins Medium" pitchFamily="2" charset="77"/>
              </a:rPr>
              <a:t> </a:t>
            </a:r>
          </a:p>
        </p:txBody>
      </p:sp>
      <p:sp>
        <p:nvSpPr>
          <p:cNvPr id="14" name="TextBox 13">
            <a:extLst>
              <a:ext uri="{FF2B5EF4-FFF2-40B4-BE49-F238E27FC236}">
                <a16:creationId xmlns:a16="http://schemas.microsoft.com/office/drawing/2014/main" id="{E0454C32-3C1C-C8BE-41B8-3A2F2BAAE0B3}"/>
              </a:ext>
            </a:extLst>
          </p:cNvPr>
          <p:cNvSpPr txBox="1"/>
          <p:nvPr/>
        </p:nvSpPr>
        <p:spPr>
          <a:xfrm>
            <a:off x="2822507" y="5773663"/>
            <a:ext cx="65469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Peak electricity demand, various building types, in kW</a:t>
            </a:r>
          </a:p>
        </p:txBody>
      </p:sp>
      <p:sp>
        <p:nvSpPr>
          <p:cNvPr id="13" name="Oval 12">
            <a:extLst>
              <a:ext uri="{FF2B5EF4-FFF2-40B4-BE49-F238E27FC236}">
                <a16:creationId xmlns:a16="http://schemas.microsoft.com/office/drawing/2014/main" id="{887E976E-D635-A54D-982C-70EC5EB3A282}"/>
              </a:ext>
            </a:extLst>
          </p:cNvPr>
          <p:cNvSpPr/>
          <p:nvPr/>
        </p:nvSpPr>
        <p:spPr>
          <a:xfrm>
            <a:off x="5597937" y="1746920"/>
            <a:ext cx="5494744" cy="183815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Poppins Medium" pitchFamily="2" charset="77"/>
                <a:cs typeface="Poppins Medium" pitchFamily="2" charset="77"/>
              </a:rPr>
              <a:t>OpenAI’s Stargate project in Abilene will require 600x more power than an average Costco. </a:t>
            </a:r>
            <a:r>
              <a:rPr lang="en-US" sz="1800" u="sng" dirty="0">
                <a:solidFill>
                  <a:prstClr val="white"/>
                </a:solidFill>
                <a:latin typeface="Poppins Medium" pitchFamily="2" charset="77"/>
                <a:cs typeface="Poppins Medium" pitchFamily="2" charset="77"/>
              </a:rPr>
              <a:t>Meta’s project in Louisiana will require 2,500x more.</a:t>
            </a:r>
            <a:endParaRPr kumimoji="0" lang="en-US" sz="1800" b="0" i="0" u="sng"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endParaRPr>
          </a:p>
        </p:txBody>
      </p:sp>
      <p:pic>
        <p:nvPicPr>
          <p:cNvPr id="8" name="Picture 7">
            <a:extLst>
              <a:ext uri="{FF2B5EF4-FFF2-40B4-BE49-F238E27FC236}">
                <a16:creationId xmlns:a16="http://schemas.microsoft.com/office/drawing/2014/main" id="{681B13F4-5501-0545-D59F-B07B9325BFDB}"/>
              </a:ext>
            </a:extLst>
          </p:cNvPr>
          <p:cNvPicPr>
            <a:picLocks noChangeAspect="1"/>
          </p:cNvPicPr>
          <p:nvPr/>
        </p:nvPicPr>
        <p:blipFill>
          <a:blip r:embed="rId7"/>
          <a:stretch>
            <a:fillRect/>
          </a:stretch>
        </p:blipFill>
        <p:spPr>
          <a:xfrm>
            <a:off x="3854729" y="2926641"/>
            <a:ext cx="582778" cy="334381"/>
          </a:xfrm>
          <a:prstGeom prst="rect">
            <a:avLst/>
          </a:prstGeom>
        </p:spPr>
      </p:pic>
      <p:pic>
        <p:nvPicPr>
          <p:cNvPr id="15" name="Picture 14">
            <a:extLst>
              <a:ext uri="{FF2B5EF4-FFF2-40B4-BE49-F238E27FC236}">
                <a16:creationId xmlns:a16="http://schemas.microsoft.com/office/drawing/2014/main" id="{C8C0FB7F-4415-B423-84AD-71B0C720A8C9}"/>
              </a:ext>
            </a:extLst>
          </p:cNvPr>
          <p:cNvPicPr>
            <a:picLocks noChangeAspect="1"/>
          </p:cNvPicPr>
          <p:nvPr/>
        </p:nvPicPr>
        <p:blipFill>
          <a:blip r:embed="rId8"/>
          <a:stretch>
            <a:fillRect/>
          </a:stretch>
        </p:blipFill>
        <p:spPr>
          <a:xfrm>
            <a:off x="4081636" y="3540182"/>
            <a:ext cx="934323" cy="307777"/>
          </a:xfrm>
          <a:prstGeom prst="rect">
            <a:avLst/>
          </a:prstGeom>
        </p:spPr>
      </p:pic>
      <p:pic>
        <p:nvPicPr>
          <p:cNvPr id="17" name="Picture 16">
            <a:extLst>
              <a:ext uri="{FF2B5EF4-FFF2-40B4-BE49-F238E27FC236}">
                <a16:creationId xmlns:a16="http://schemas.microsoft.com/office/drawing/2014/main" id="{D16C45B2-B3A8-783D-DE20-850E4AA4BEC7}"/>
              </a:ext>
            </a:extLst>
          </p:cNvPr>
          <p:cNvPicPr>
            <a:picLocks noChangeAspect="1"/>
          </p:cNvPicPr>
          <p:nvPr/>
        </p:nvPicPr>
        <p:blipFill>
          <a:blip r:embed="rId9"/>
          <a:stretch>
            <a:fillRect/>
          </a:stretch>
        </p:blipFill>
        <p:spPr>
          <a:xfrm>
            <a:off x="4462131" y="4110226"/>
            <a:ext cx="375336" cy="365192"/>
          </a:xfrm>
          <a:prstGeom prst="rect">
            <a:avLst/>
          </a:prstGeom>
        </p:spPr>
      </p:pic>
      <p:sp>
        <p:nvSpPr>
          <p:cNvPr id="19" name="TextBox 18">
            <a:extLst>
              <a:ext uri="{FF2B5EF4-FFF2-40B4-BE49-F238E27FC236}">
                <a16:creationId xmlns:a16="http://schemas.microsoft.com/office/drawing/2014/main" id="{7AF49DAF-9A84-1C5E-3B4E-0D390299A8A6}"/>
              </a:ext>
            </a:extLst>
          </p:cNvPr>
          <p:cNvSpPr txBox="1"/>
          <p:nvPr/>
        </p:nvSpPr>
        <p:spPr>
          <a:xfrm>
            <a:off x="4811632" y="4160710"/>
            <a:ext cx="1168974" cy="276999"/>
          </a:xfrm>
          <a:prstGeom prst="rect">
            <a:avLst/>
          </a:prstGeom>
          <a:noFill/>
        </p:spPr>
        <p:txBody>
          <a:bodyPr wrap="square">
            <a:spAutoFit/>
          </a:bodyPr>
          <a:lstStyle/>
          <a:p>
            <a:r>
              <a:rPr kumimoji="0" lang="en-US" sz="12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Gigafactory</a:t>
            </a:r>
            <a:endParaRPr lang="en-US" sz="1200"/>
          </a:p>
        </p:txBody>
      </p:sp>
      <p:pic>
        <p:nvPicPr>
          <p:cNvPr id="21" name="Picture 20">
            <a:extLst>
              <a:ext uri="{FF2B5EF4-FFF2-40B4-BE49-F238E27FC236}">
                <a16:creationId xmlns:a16="http://schemas.microsoft.com/office/drawing/2014/main" id="{56E9848F-0698-EA4D-E193-802A53B8114C}"/>
              </a:ext>
            </a:extLst>
          </p:cNvPr>
          <p:cNvPicPr>
            <a:picLocks noChangeAspect="1"/>
          </p:cNvPicPr>
          <p:nvPr/>
        </p:nvPicPr>
        <p:blipFill>
          <a:blip r:embed="rId10"/>
          <a:stretch>
            <a:fillRect/>
          </a:stretch>
        </p:blipFill>
        <p:spPr>
          <a:xfrm>
            <a:off x="11092681" y="5325743"/>
            <a:ext cx="482336" cy="321557"/>
          </a:xfrm>
          <a:prstGeom prst="rect">
            <a:avLst/>
          </a:prstGeom>
        </p:spPr>
      </p:pic>
      <p:sp>
        <p:nvSpPr>
          <p:cNvPr id="23" name="Left Arrow 22">
            <a:extLst>
              <a:ext uri="{FF2B5EF4-FFF2-40B4-BE49-F238E27FC236}">
                <a16:creationId xmlns:a16="http://schemas.microsoft.com/office/drawing/2014/main" id="{6575C66F-C040-DFD5-974F-938C6983F2CD}"/>
              </a:ext>
            </a:extLst>
          </p:cNvPr>
          <p:cNvSpPr/>
          <p:nvPr/>
        </p:nvSpPr>
        <p:spPr>
          <a:xfrm rot="-6900000" flipV="1">
            <a:off x="9813774" y="4180208"/>
            <a:ext cx="1833641" cy="276122"/>
          </a:xfrm>
          <a:prstGeom prst="leftArrow">
            <a:avLst>
              <a:gd name="adj1" fmla="val 63098"/>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BBCA0C59-66FC-2B4B-1B28-D30680C08CF1}"/>
              </a:ext>
            </a:extLst>
          </p:cNvPr>
          <p:cNvPicPr>
            <a:picLocks noChangeAspect="1"/>
          </p:cNvPicPr>
          <p:nvPr/>
        </p:nvPicPr>
        <p:blipFill>
          <a:blip r:embed="rId11"/>
          <a:stretch>
            <a:fillRect/>
          </a:stretch>
        </p:blipFill>
        <p:spPr>
          <a:xfrm>
            <a:off x="3587492" y="2267943"/>
            <a:ext cx="421353" cy="423352"/>
          </a:xfrm>
          <a:prstGeom prst="rect">
            <a:avLst/>
          </a:prstGeom>
        </p:spPr>
      </p:pic>
      <p:sp>
        <p:nvSpPr>
          <p:cNvPr id="5" name="TextBox 1">
            <a:extLst>
              <a:ext uri="{FF2B5EF4-FFF2-40B4-BE49-F238E27FC236}">
                <a16:creationId xmlns:a16="http://schemas.microsoft.com/office/drawing/2014/main" id="{475DB730-25DA-6A50-9BE8-BB4AE61E1C3D}"/>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6" name="Picture 5">
            <a:extLst>
              <a:ext uri="{FF2B5EF4-FFF2-40B4-BE49-F238E27FC236}">
                <a16:creationId xmlns:a16="http://schemas.microsoft.com/office/drawing/2014/main" id="{456170C9-0E73-9D0E-469B-F37060C8F36A}"/>
              </a:ext>
            </a:extLst>
          </p:cNvPr>
          <p:cNvPicPr>
            <a:picLocks noChangeAspect="1"/>
          </p:cNvPicPr>
          <p:nvPr/>
        </p:nvPicPr>
        <p:blipFill>
          <a:blip r:embed="rId12"/>
          <a:stretch>
            <a:fillRect/>
          </a:stretch>
        </p:blipFill>
        <p:spPr>
          <a:xfrm>
            <a:off x="11764884" y="6437629"/>
            <a:ext cx="316823" cy="316823"/>
          </a:xfrm>
          <a:prstGeom prst="rect">
            <a:avLst/>
          </a:prstGeom>
        </p:spPr>
      </p:pic>
      <p:pic>
        <p:nvPicPr>
          <p:cNvPr id="9" name="Picture 8">
            <a:extLst>
              <a:ext uri="{FF2B5EF4-FFF2-40B4-BE49-F238E27FC236}">
                <a16:creationId xmlns:a16="http://schemas.microsoft.com/office/drawing/2014/main" id="{ABC92A68-2EB3-2936-9D59-5975C6333743}"/>
              </a:ext>
            </a:extLst>
          </p:cNvPr>
          <p:cNvPicPr>
            <a:picLocks noChangeAspect="1"/>
          </p:cNvPicPr>
          <p:nvPr/>
        </p:nvPicPr>
        <p:blipFill>
          <a:blip r:embed="rId13"/>
          <a:stretch>
            <a:fillRect/>
          </a:stretch>
        </p:blipFill>
        <p:spPr>
          <a:xfrm>
            <a:off x="6065082" y="4685266"/>
            <a:ext cx="393794" cy="391901"/>
          </a:xfrm>
          <a:prstGeom prst="rect">
            <a:avLst/>
          </a:prstGeom>
        </p:spPr>
      </p:pic>
      <p:sp>
        <p:nvSpPr>
          <p:cNvPr id="10" name="Left Arrow 9">
            <a:extLst>
              <a:ext uri="{FF2B5EF4-FFF2-40B4-BE49-F238E27FC236}">
                <a16:creationId xmlns:a16="http://schemas.microsoft.com/office/drawing/2014/main" id="{7602DB78-9BA6-BF22-631F-64EDEB9E1346}"/>
              </a:ext>
            </a:extLst>
          </p:cNvPr>
          <p:cNvSpPr/>
          <p:nvPr/>
        </p:nvSpPr>
        <p:spPr>
          <a:xfrm rot="-3900000" flipV="1">
            <a:off x="6055633" y="3939711"/>
            <a:ext cx="1132283" cy="265987"/>
          </a:xfrm>
          <a:prstGeom prst="leftArrow">
            <a:avLst>
              <a:gd name="adj1" fmla="val 63098"/>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11" name="Left Arrow 10">
            <a:extLst>
              <a:ext uri="{FF2B5EF4-FFF2-40B4-BE49-F238E27FC236}">
                <a16:creationId xmlns:a16="http://schemas.microsoft.com/office/drawing/2014/main" id="{2ADE0F6C-ED97-4107-06E0-31D9F84347D8}"/>
              </a:ext>
            </a:extLst>
          </p:cNvPr>
          <p:cNvSpPr/>
          <p:nvPr/>
        </p:nvSpPr>
        <p:spPr>
          <a:xfrm rot="-2160000" flipV="1">
            <a:off x="5093811" y="3314963"/>
            <a:ext cx="831545" cy="227778"/>
          </a:xfrm>
          <a:prstGeom prst="leftArrow">
            <a:avLst>
              <a:gd name="adj1" fmla="val 63098"/>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981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406037" y="638206"/>
            <a:ext cx="11379925" cy="863756"/>
          </a:xfrm>
        </p:spPr>
        <p:txBody>
          <a:bodyPr>
            <a:noAutofit/>
          </a:bodyPr>
          <a:lstStyle/>
          <a:p>
            <a:pPr algn="ctr"/>
            <a:r>
              <a:rPr lang="en-US" sz="4600" dirty="0">
                <a:latin typeface="Poppins Medium" pitchFamily="2" charset="77"/>
                <a:cs typeface="Poppins Medium" pitchFamily="2" charset="77"/>
              </a:rPr>
              <a:t>GOOG’s Electricity Use Is </a:t>
            </a:r>
            <a:br>
              <a:rPr lang="en-US" sz="4600" dirty="0">
                <a:latin typeface="Poppins Medium" pitchFamily="2" charset="77"/>
                <a:cs typeface="Poppins Medium" pitchFamily="2" charset="77"/>
              </a:rPr>
            </a:br>
            <a:r>
              <a:rPr lang="en-US" sz="4600" dirty="0">
                <a:latin typeface="Poppins Medium" pitchFamily="2" charset="77"/>
                <a:cs typeface="Poppins Medium" pitchFamily="2" charset="77"/>
              </a:rPr>
              <a:t>Doubling Every Three Years! </a:t>
            </a:r>
          </a:p>
        </p:txBody>
      </p:sp>
      <p:sp>
        <p:nvSpPr>
          <p:cNvPr id="8" name="TextBox 7">
            <a:extLst>
              <a:ext uri="{FF2B5EF4-FFF2-40B4-BE49-F238E27FC236}">
                <a16:creationId xmlns:a16="http://schemas.microsoft.com/office/drawing/2014/main" id="{69DB59BD-5DD1-574E-68AF-EE373853FD41}"/>
              </a:ext>
            </a:extLst>
          </p:cNvPr>
          <p:cNvSpPr txBox="1"/>
          <p:nvPr/>
        </p:nvSpPr>
        <p:spPr>
          <a:xfrm>
            <a:off x="3514550" y="5945847"/>
            <a:ext cx="579838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Electricity use per year, in TWh,  2011 to 2025</a:t>
            </a:r>
          </a:p>
        </p:txBody>
      </p:sp>
      <p:sp>
        <p:nvSpPr>
          <p:cNvPr id="5" name="TextBox 4">
            <a:extLst>
              <a:ext uri="{FF2B5EF4-FFF2-40B4-BE49-F238E27FC236}">
                <a16:creationId xmlns:a16="http://schemas.microsoft.com/office/drawing/2014/main" id="{9C21D9FA-6EB5-1A9D-1349-58198723EBE6}"/>
              </a:ext>
            </a:extLst>
          </p:cNvPr>
          <p:cNvSpPr txBox="1"/>
          <p:nvPr/>
        </p:nvSpPr>
        <p:spPr>
          <a:xfrm>
            <a:off x="221347" y="6411215"/>
            <a:ext cx="900653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Source: </a:t>
            </a: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hlinkClick r:id="rId3"/>
              </a:rPr>
              <a:t>https://www.gstatic.com/gumdrop/sustainability/google-2024-environmental-report.pdf</a:t>
            </a: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 </a:t>
            </a: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hlinkClick r:id="rId4"/>
              </a:rPr>
              <a:t>https://www.gstatic.com/gumdrop/sustainability/google-2019-environmental-report.pdf</a:t>
            </a: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a:t>
            </a: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hlinkClick r:id="rId5"/>
              </a:rPr>
              <a:t>https://www.gstatic.com/gumdrop/sustainability/google-2025-environmental-report.pdf</a:t>
            </a: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a:t>
            </a: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1">
            <a:extLst>
              <a:ext uri="{FF2B5EF4-FFF2-40B4-BE49-F238E27FC236}">
                <a16:creationId xmlns:a16="http://schemas.microsoft.com/office/drawing/2014/main" id="{AAE24491-871B-A15F-D5D5-B53B478F6A35}"/>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9" name="Picture 8">
            <a:extLst>
              <a:ext uri="{FF2B5EF4-FFF2-40B4-BE49-F238E27FC236}">
                <a16:creationId xmlns:a16="http://schemas.microsoft.com/office/drawing/2014/main" id="{4CEC6D09-4696-00B8-DDED-74F5D229C72C}"/>
              </a:ext>
            </a:extLst>
          </p:cNvPr>
          <p:cNvPicPr>
            <a:picLocks noChangeAspect="1"/>
          </p:cNvPicPr>
          <p:nvPr/>
        </p:nvPicPr>
        <p:blipFill>
          <a:blip r:embed="rId6"/>
          <a:stretch>
            <a:fillRect/>
          </a:stretch>
        </p:blipFill>
        <p:spPr>
          <a:xfrm>
            <a:off x="11764884" y="6437629"/>
            <a:ext cx="316823" cy="316823"/>
          </a:xfrm>
          <a:prstGeom prst="rect">
            <a:avLst/>
          </a:prstGeom>
        </p:spPr>
      </p:pic>
      <p:graphicFrame>
        <p:nvGraphicFramePr>
          <p:cNvPr id="3" name="Chart 2">
            <a:extLst>
              <a:ext uri="{FF2B5EF4-FFF2-40B4-BE49-F238E27FC236}">
                <a16:creationId xmlns:a16="http://schemas.microsoft.com/office/drawing/2014/main" id="{2B8D29B5-5A69-4D7F-D1B0-7D1228E9EA1B}"/>
              </a:ext>
            </a:extLst>
          </p:cNvPr>
          <p:cNvGraphicFramePr>
            <a:graphicFrameLocks/>
          </p:cNvGraphicFramePr>
          <p:nvPr/>
        </p:nvGraphicFramePr>
        <p:xfrm>
          <a:off x="752725" y="2207272"/>
          <a:ext cx="10686548" cy="3693443"/>
        </p:xfrm>
        <a:graphic>
          <a:graphicData uri="http://schemas.openxmlformats.org/drawingml/2006/chart">
            <c:chart xmlns:c="http://schemas.openxmlformats.org/drawingml/2006/chart" xmlns:r="http://schemas.openxmlformats.org/officeDocument/2006/relationships" r:id="rId7"/>
          </a:graphicData>
        </a:graphic>
      </p:graphicFrame>
      <p:sp>
        <p:nvSpPr>
          <p:cNvPr id="10" name="Oval 9">
            <a:extLst>
              <a:ext uri="{FF2B5EF4-FFF2-40B4-BE49-F238E27FC236}">
                <a16:creationId xmlns:a16="http://schemas.microsoft.com/office/drawing/2014/main" id="{97EAC54A-F540-BC2E-9216-35405E3432F0}"/>
              </a:ext>
            </a:extLst>
          </p:cNvPr>
          <p:cNvSpPr/>
          <p:nvPr/>
        </p:nvSpPr>
        <p:spPr>
          <a:xfrm>
            <a:off x="752725" y="2012462"/>
            <a:ext cx="6211739" cy="226996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bg1"/>
                </a:solidFill>
                <a:latin typeface="Poppins Medium" pitchFamily="2" charset="77"/>
                <a:cs typeface="Poppins Medium" pitchFamily="2" charset="77"/>
              </a:rPr>
              <a:t>In 2025 alone, GOOG’s electricity use jumped 35.1%. The company now </a:t>
            </a:r>
            <a:r>
              <a:rPr kumimoji="0" lang="en-US" sz="2200" u="none"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rPr>
              <a:t>uses more electricity than New Mexico, a state with 2.1M people</a:t>
            </a:r>
          </a:p>
        </p:txBody>
      </p:sp>
    </p:spTree>
    <p:extLst>
      <p:ext uri="{BB962C8B-B14F-4D97-AF65-F5344CB8AC3E}">
        <p14:creationId xmlns:p14="http://schemas.microsoft.com/office/powerpoint/2010/main" val="1013716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E95014B0-1EBC-3F0E-951C-B6C1D47703D2}"/>
              </a:ext>
            </a:extLst>
          </p:cNvPr>
          <p:cNvGraphicFramePr>
            <a:graphicFrameLocks/>
          </p:cNvGraphicFramePr>
          <p:nvPr/>
        </p:nvGraphicFramePr>
        <p:xfrm>
          <a:off x="834424" y="2228601"/>
          <a:ext cx="9113041" cy="351792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406037" y="638206"/>
            <a:ext cx="11379925" cy="863756"/>
          </a:xfrm>
        </p:spPr>
        <p:txBody>
          <a:bodyPr>
            <a:noAutofit/>
          </a:bodyPr>
          <a:lstStyle/>
          <a:p>
            <a:pPr algn="ctr"/>
            <a:r>
              <a:rPr lang="en-US" sz="4600" dirty="0">
                <a:latin typeface="Poppins Medium" pitchFamily="2" charset="77"/>
                <a:cs typeface="Poppins Medium" pitchFamily="2" charset="77"/>
              </a:rPr>
              <a:t>US Is Now Building 79 GW Of </a:t>
            </a:r>
            <a:br>
              <a:rPr lang="en-US" sz="4600" dirty="0">
                <a:latin typeface="Poppins Medium" pitchFamily="2" charset="77"/>
                <a:cs typeface="Poppins Medium" pitchFamily="2" charset="77"/>
              </a:rPr>
            </a:br>
            <a:r>
              <a:rPr lang="en-US" sz="4600" dirty="0">
                <a:latin typeface="Poppins Medium" pitchFamily="2" charset="77"/>
                <a:cs typeface="Poppins Medium" pitchFamily="2" charset="77"/>
              </a:rPr>
              <a:t>Data Center Capacity</a:t>
            </a:r>
          </a:p>
        </p:txBody>
      </p:sp>
      <p:sp>
        <p:nvSpPr>
          <p:cNvPr id="8" name="TextBox 7">
            <a:extLst>
              <a:ext uri="{FF2B5EF4-FFF2-40B4-BE49-F238E27FC236}">
                <a16:creationId xmlns:a16="http://schemas.microsoft.com/office/drawing/2014/main" id="{69DB59BD-5DD1-574E-68AF-EE373853FD41}"/>
              </a:ext>
            </a:extLst>
          </p:cNvPr>
          <p:cNvSpPr txBox="1"/>
          <p:nvPr/>
        </p:nvSpPr>
        <p:spPr>
          <a:xfrm>
            <a:off x="704404" y="5733281"/>
            <a:ext cx="937307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Poppins Medium" pitchFamily="2" charset="77"/>
                <a:cs typeface="Poppins Medium" pitchFamily="2" charset="77"/>
              </a:rPr>
              <a:t>Summer 2026 generation capacity by state, in GW, and Aterio estimate</a:t>
            </a:r>
            <a:endParaRPr kumimoji="0" lang="en-US" sz="20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endParaRPr>
          </a:p>
        </p:txBody>
      </p:sp>
      <p:sp>
        <p:nvSpPr>
          <p:cNvPr id="5" name="TextBox 4">
            <a:extLst>
              <a:ext uri="{FF2B5EF4-FFF2-40B4-BE49-F238E27FC236}">
                <a16:creationId xmlns:a16="http://schemas.microsoft.com/office/drawing/2014/main" id="{9C21D9FA-6EB5-1A9D-1349-58198723EBE6}"/>
              </a:ext>
            </a:extLst>
          </p:cNvPr>
          <p:cNvSpPr txBox="1"/>
          <p:nvPr/>
        </p:nvSpPr>
        <p:spPr>
          <a:xfrm>
            <a:off x="110293" y="6426763"/>
            <a:ext cx="9006530" cy="338554"/>
          </a:xfrm>
          <a:prstGeom prst="rect">
            <a:avLst/>
          </a:prstGeom>
          <a:noFill/>
        </p:spPr>
        <p:txBody>
          <a:bodyPr wrap="square" rtlCol="0">
            <a:spAutoFit/>
          </a:bodyPr>
          <a:lstStyle/>
          <a:p>
            <a:pPr lvl="0">
              <a:defRPr/>
            </a:pPr>
            <a:r>
              <a:rPr kumimoji="0" lang="en-US" sz="8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Sources: </a:t>
            </a:r>
            <a:r>
              <a:rPr lang="en-US" sz="800">
                <a:solidFill>
                  <a:prstClr val="black"/>
                </a:solidFill>
                <a:latin typeface="Poppins Medium" pitchFamily="2" charset="77"/>
                <a:cs typeface="Poppins Medium" pitchFamily="2" charset="77"/>
              </a:rPr>
              <a:t>Aterio,, Oct. 2026,  EIA, EPM May 2026, </a:t>
            </a:r>
            <a:r>
              <a:rPr lang="en-US" sz="800">
                <a:solidFill>
                  <a:prstClr val="black"/>
                </a:solidFill>
                <a:latin typeface="Poppins Medium" pitchFamily="2" charset="77"/>
                <a:cs typeface="Poppins Medium" pitchFamily="2" charset="77"/>
                <a:hlinkClick r:id="rId4"/>
              </a:rPr>
              <a:t>https://www.eia.gov/electricity/monthly/epm_table_grapher.php?t=table_6_02_a</a:t>
            </a:r>
            <a:r>
              <a:rPr lang="en-US" sz="800">
                <a:solidFill>
                  <a:prstClr val="black"/>
                </a:solidFill>
                <a:latin typeface="Poppins Medium" pitchFamily="2" charset="77"/>
                <a:cs typeface="Poppins Medium" pitchFamily="2" charset="77"/>
              </a:rPr>
              <a:t> </a:t>
            </a:r>
          </a:p>
          <a:p>
            <a:pPr lvl="0">
              <a:defRPr/>
            </a:pPr>
            <a:r>
              <a:rPr lang="en-US" sz="800">
                <a:solidFill>
                  <a:prstClr val="black"/>
                </a:solidFill>
                <a:hlinkClick r:id="rId5"/>
              </a:rPr>
              <a:t>https://worldpopulationreview.com/states/florida</a:t>
            </a:r>
            <a:r>
              <a:rPr lang="en-US" sz="800">
                <a:solidFill>
                  <a:prstClr val="black"/>
                </a:solidFill>
              </a:rPr>
              <a:t> </a:t>
            </a:r>
          </a:p>
        </p:txBody>
      </p:sp>
      <p:sp>
        <p:nvSpPr>
          <p:cNvPr id="10" name="Oval 9">
            <a:extLst>
              <a:ext uri="{FF2B5EF4-FFF2-40B4-BE49-F238E27FC236}">
                <a16:creationId xmlns:a16="http://schemas.microsoft.com/office/drawing/2014/main" id="{97EAC54A-F540-BC2E-9216-35405E3432F0}"/>
              </a:ext>
            </a:extLst>
          </p:cNvPr>
          <p:cNvSpPr/>
          <p:nvPr/>
        </p:nvSpPr>
        <p:spPr>
          <a:xfrm>
            <a:off x="6952258" y="1747609"/>
            <a:ext cx="5129449" cy="225961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dirty="0">
                <a:solidFill>
                  <a:schemeClr val="bg1"/>
                </a:solidFill>
                <a:latin typeface="Poppins Medium" pitchFamily="2" charset="77"/>
                <a:cs typeface="Poppins Medium" pitchFamily="2" charset="77"/>
              </a:rPr>
              <a:t>How much is 79 GW?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dirty="0">
                <a:solidFill>
                  <a:schemeClr val="bg1"/>
                </a:solidFill>
                <a:latin typeface="Poppins Medium" pitchFamily="2" charset="77"/>
                <a:cs typeface="Poppins Medium" pitchFamily="2" charset="77"/>
              </a:rPr>
              <a:t>It’s more than installed capacity of FL, which has 23.7M people.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dirty="0">
                <a:solidFill>
                  <a:schemeClr val="bg1"/>
                </a:solidFill>
                <a:latin typeface="Poppins Medium" pitchFamily="2" charset="77"/>
                <a:cs typeface="Poppins Medium" pitchFamily="2" charset="77"/>
              </a:rPr>
              <a:t>Plus, 433 GW of DC capacity has been announced. </a:t>
            </a:r>
            <a:r>
              <a:rPr lang="en-US" sz="1900" u="sng" dirty="0">
                <a:solidFill>
                  <a:schemeClr val="bg1"/>
                </a:solidFill>
                <a:latin typeface="Poppins Medium" pitchFamily="2" charset="77"/>
                <a:cs typeface="Poppins Medium" pitchFamily="2" charset="77"/>
              </a:rPr>
              <a:t> </a:t>
            </a:r>
            <a:endParaRPr kumimoji="0" lang="en-US" sz="1900" u="sng"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endParaRPr>
          </a:p>
        </p:txBody>
      </p:sp>
      <p:sp>
        <p:nvSpPr>
          <p:cNvPr id="9" name="Left Arrow 8">
            <a:extLst>
              <a:ext uri="{FF2B5EF4-FFF2-40B4-BE49-F238E27FC236}">
                <a16:creationId xmlns:a16="http://schemas.microsoft.com/office/drawing/2014/main" id="{40D495DB-0F83-B101-53D0-C5EBD3DF2FDC}"/>
              </a:ext>
            </a:extLst>
          </p:cNvPr>
          <p:cNvSpPr/>
          <p:nvPr/>
        </p:nvSpPr>
        <p:spPr>
          <a:xfrm rot="-960000" flipV="1">
            <a:off x="6250436" y="3107572"/>
            <a:ext cx="684782" cy="219877"/>
          </a:xfrm>
          <a:prstGeom prst="leftArrow">
            <a:avLst>
              <a:gd name="adj1" fmla="val 63098"/>
              <a:gd name="adj2"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4" name="TextBox 1">
            <a:extLst>
              <a:ext uri="{FF2B5EF4-FFF2-40B4-BE49-F238E27FC236}">
                <a16:creationId xmlns:a16="http://schemas.microsoft.com/office/drawing/2014/main" id="{39CC06E7-84A7-E2CC-4982-0FA8E622842F}"/>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7" name="Picture 6">
            <a:extLst>
              <a:ext uri="{FF2B5EF4-FFF2-40B4-BE49-F238E27FC236}">
                <a16:creationId xmlns:a16="http://schemas.microsoft.com/office/drawing/2014/main" id="{49FD4BB6-92C2-784D-424F-3EC86BCDFA5F}"/>
              </a:ext>
            </a:extLst>
          </p:cNvPr>
          <p:cNvPicPr>
            <a:picLocks noChangeAspect="1"/>
          </p:cNvPicPr>
          <p:nvPr/>
        </p:nvPicPr>
        <p:blipFill>
          <a:blip r:embed="rId6"/>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2717687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2637389" y="409871"/>
            <a:ext cx="6917221" cy="794914"/>
          </a:xfrm>
        </p:spPr>
        <p:txBody>
          <a:bodyPr>
            <a:noAutofit/>
          </a:bodyPr>
          <a:lstStyle/>
          <a:p>
            <a:pPr algn="ctr"/>
            <a:r>
              <a:rPr lang="en-US" sz="5400">
                <a:latin typeface="Poppins Medium" pitchFamily="2" charset="77"/>
                <a:cs typeface="Poppins Medium" pitchFamily="2" charset="77"/>
              </a:rPr>
              <a:t>AI Is A Gas Story </a:t>
            </a:r>
          </a:p>
        </p:txBody>
      </p:sp>
      <p:sp>
        <p:nvSpPr>
          <p:cNvPr id="4" name="TextBox 1">
            <a:extLst>
              <a:ext uri="{FF2B5EF4-FFF2-40B4-BE49-F238E27FC236}">
                <a16:creationId xmlns:a16="http://schemas.microsoft.com/office/drawing/2014/main" id="{04253C11-330C-03FD-CE4E-64B3A8B9E0C0}"/>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3" name="Picture 2">
            <a:extLst>
              <a:ext uri="{FF2B5EF4-FFF2-40B4-BE49-F238E27FC236}">
                <a16:creationId xmlns:a16="http://schemas.microsoft.com/office/drawing/2014/main" id="{A6B6D771-210C-C71B-1718-13DDAB30281F}"/>
              </a:ext>
            </a:extLst>
          </p:cNvPr>
          <p:cNvPicPr>
            <a:picLocks noChangeAspect="1"/>
          </p:cNvPicPr>
          <p:nvPr/>
        </p:nvPicPr>
        <p:blipFill>
          <a:blip r:embed="rId3"/>
          <a:stretch>
            <a:fillRect/>
          </a:stretch>
        </p:blipFill>
        <p:spPr>
          <a:xfrm>
            <a:off x="11764884" y="6437629"/>
            <a:ext cx="316823" cy="316823"/>
          </a:xfrm>
          <a:prstGeom prst="rect">
            <a:avLst/>
          </a:prstGeom>
        </p:spPr>
      </p:pic>
      <p:pic>
        <p:nvPicPr>
          <p:cNvPr id="6" name="Picture 5">
            <a:extLst>
              <a:ext uri="{FF2B5EF4-FFF2-40B4-BE49-F238E27FC236}">
                <a16:creationId xmlns:a16="http://schemas.microsoft.com/office/drawing/2014/main" id="{9D55384C-2DDB-4D0D-A4D9-3EE69017D4EA}"/>
              </a:ext>
            </a:extLst>
          </p:cNvPr>
          <p:cNvPicPr>
            <a:picLocks noChangeAspect="1"/>
          </p:cNvPicPr>
          <p:nvPr/>
        </p:nvPicPr>
        <p:blipFill>
          <a:blip r:embed="rId4"/>
          <a:stretch>
            <a:fillRect/>
          </a:stretch>
        </p:blipFill>
        <p:spPr>
          <a:xfrm>
            <a:off x="453981" y="1399140"/>
            <a:ext cx="5757584" cy="788821"/>
          </a:xfrm>
          <a:prstGeom prst="rect">
            <a:avLst/>
          </a:prstGeom>
        </p:spPr>
      </p:pic>
      <p:pic>
        <p:nvPicPr>
          <p:cNvPr id="10" name="Picture 9">
            <a:extLst>
              <a:ext uri="{FF2B5EF4-FFF2-40B4-BE49-F238E27FC236}">
                <a16:creationId xmlns:a16="http://schemas.microsoft.com/office/drawing/2014/main" id="{C6A0E462-3203-2BE6-12A3-7626EFE37A83}"/>
              </a:ext>
            </a:extLst>
          </p:cNvPr>
          <p:cNvPicPr>
            <a:picLocks noChangeAspect="1"/>
          </p:cNvPicPr>
          <p:nvPr/>
        </p:nvPicPr>
        <p:blipFill>
          <a:blip r:embed="rId5"/>
          <a:stretch>
            <a:fillRect/>
          </a:stretch>
        </p:blipFill>
        <p:spPr>
          <a:xfrm>
            <a:off x="1963464" y="2310922"/>
            <a:ext cx="4248101" cy="1196304"/>
          </a:xfrm>
          <a:prstGeom prst="rect">
            <a:avLst/>
          </a:prstGeom>
        </p:spPr>
      </p:pic>
      <p:pic>
        <p:nvPicPr>
          <p:cNvPr id="13" name="Picture 12">
            <a:extLst>
              <a:ext uri="{FF2B5EF4-FFF2-40B4-BE49-F238E27FC236}">
                <a16:creationId xmlns:a16="http://schemas.microsoft.com/office/drawing/2014/main" id="{6F68F62F-5116-496F-2660-004B3500A0E0}"/>
              </a:ext>
            </a:extLst>
          </p:cNvPr>
          <p:cNvPicPr>
            <a:picLocks noChangeAspect="1"/>
          </p:cNvPicPr>
          <p:nvPr/>
        </p:nvPicPr>
        <p:blipFill>
          <a:blip r:embed="rId6"/>
          <a:stretch>
            <a:fillRect/>
          </a:stretch>
        </p:blipFill>
        <p:spPr>
          <a:xfrm>
            <a:off x="1122054" y="3613223"/>
            <a:ext cx="5089511" cy="907432"/>
          </a:xfrm>
          <a:prstGeom prst="rect">
            <a:avLst/>
          </a:prstGeom>
        </p:spPr>
      </p:pic>
      <p:pic>
        <p:nvPicPr>
          <p:cNvPr id="15" name="Picture 14">
            <a:extLst>
              <a:ext uri="{FF2B5EF4-FFF2-40B4-BE49-F238E27FC236}">
                <a16:creationId xmlns:a16="http://schemas.microsoft.com/office/drawing/2014/main" id="{5844F33F-42F8-2F5E-3371-147BB9180670}"/>
              </a:ext>
            </a:extLst>
          </p:cNvPr>
          <p:cNvPicPr>
            <a:picLocks noChangeAspect="1"/>
          </p:cNvPicPr>
          <p:nvPr/>
        </p:nvPicPr>
        <p:blipFill>
          <a:blip r:embed="rId7"/>
          <a:stretch>
            <a:fillRect/>
          </a:stretch>
        </p:blipFill>
        <p:spPr>
          <a:xfrm>
            <a:off x="1157232" y="5709642"/>
            <a:ext cx="5101108" cy="753457"/>
          </a:xfrm>
          <a:prstGeom prst="rect">
            <a:avLst/>
          </a:prstGeom>
        </p:spPr>
      </p:pic>
      <p:sp>
        <p:nvSpPr>
          <p:cNvPr id="17" name="TextBox 16">
            <a:extLst>
              <a:ext uri="{FF2B5EF4-FFF2-40B4-BE49-F238E27FC236}">
                <a16:creationId xmlns:a16="http://schemas.microsoft.com/office/drawing/2014/main" id="{374B9434-654C-E97F-5BF6-DDA3878AEF0A}"/>
              </a:ext>
            </a:extLst>
          </p:cNvPr>
          <p:cNvSpPr txBox="1"/>
          <p:nvPr/>
        </p:nvSpPr>
        <p:spPr>
          <a:xfrm>
            <a:off x="6316380" y="5886315"/>
            <a:ext cx="1984839" cy="400110"/>
          </a:xfrm>
          <a:prstGeom prst="rect">
            <a:avLst/>
          </a:prstGeom>
          <a:noFill/>
        </p:spPr>
        <p:txBody>
          <a:bodyPr wrap="none" rtlCol="0">
            <a:spAutoFit/>
          </a:bodyPr>
          <a:lstStyle/>
          <a:p>
            <a:r>
              <a:rPr lang="en-US" sz="2000">
                <a:latin typeface="Poppins Medium" pitchFamily="2" charset="77"/>
                <a:cs typeface="Poppins Medium" pitchFamily="2" charset="77"/>
              </a:rPr>
              <a:t>April: 933 MW </a:t>
            </a:r>
          </a:p>
        </p:txBody>
      </p:sp>
      <p:sp>
        <p:nvSpPr>
          <p:cNvPr id="18" name="TextBox 17">
            <a:extLst>
              <a:ext uri="{FF2B5EF4-FFF2-40B4-BE49-F238E27FC236}">
                <a16:creationId xmlns:a16="http://schemas.microsoft.com/office/drawing/2014/main" id="{E7A62CDF-C1F7-6AE5-58F1-565A5CBA1F64}"/>
              </a:ext>
            </a:extLst>
          </p:cNvPr>
          <p:cNvSpPr txBox="1"/>
          <p:nvPr/>
        </p:nvSpPr>
        <p:spPr>
          <a:xfrm>
            <a:off x="6279227" y="3029702"/>
            <a:ext cx="2194832" cy="400110"/>
          </a:xfrm>
          <a:prstGeom prst="rect">
            <a:avLst/>
          </a:prstGeom>
          <a:noFill/>
        </p:spPr>
        <p:txBody>
          <a:bodyPr wrap="none" rtlCol="0">
            <a:spAutoFit/>
          </a:bodyPr>
          <a:lstStyle/>
          <a:p>
            <a:r>
              <a:rPr lang="en-US" sz="2000">
                <a:latin typeface="Poppins Medium" pitchFamily="2" charset="77"/>
                <a:cs typeface="Poppins Medium" pitchFamily="2" charset="77"/>
              </a:rPr>
              <a:t>August: 7.6 GW </a:t>
            </a:r>
          </a:p>
        </p:txBody>
      </p:sp>
      <p:sp>
        <p:nvSpPr>
          <p:cNvPr id="19" name="TextBox 18">
            <a:extLst>
              <a:ext uri="{FF2B5EF4-FFF2-40B4-BE49-F238E27FC236}">
                <a16:creationId xmlns:a16="http://schemas.microsoft.com/office/drawing/2014/main" id="{C12F158C-0D04-CB80-0DE3-E5003D2A4A44}"/>
              </a:ext>
            </a:extLst>
          </p:cNvPr>
          <p:cNvSpPr txBox="1"/>
          <p:nvPr/>
        </p:nvSpPr>
        <p:spPr>
          <a:xfrm>
            <a:off x="6258340" y="3866884"/>
            <a:ext cx="1786066" cy="400110"/>
          </a:xfrm>
          <a:prstGeom prst="rect">
            <a:avLst/>
          </a:prstGeom>
          <a:noFill/>
        </p:spPr>
        <p:txBody>
          <a:bodyPr wrap="none" rtlCol="0">
            <a:spAutoFit/>
          </a:bodyPr>
          <a:lstStyle/>
          <a:p>
            <a:r>
              <a:rPr lang="en-US" sz="2000">
                <a:latin typeface="Poppins Medium" pitchFamily="2" charset="77"/>
                <a:cs typeface="Poppins Medium" pitchFamily="2" charset="77"/>
              </a:rPr>
              <a:t>July: 2.7 GW </a:t>
            </a:r>
          </a:p>
        </p:txBody>
      </p:sp>
      <p:sp>
        <p:nvSpPr>
          <p:cNvPr id="23" name="TextBox 22">
            <a:extLst>
              <a:ext uri="{FF2B5EF4-FFF2-40B4-BE49-F238E27FC236}">
                <a16:creationId xmlns:a16="http://schemas.microsoft.com/office/drawing/2014/main" id="{A641FF8B-EA79-A565-204B-43E8C71C9855}"/>
              </a:ext>
            </a:extLst>
          </p:cNvPr>
          <p:cNvSpPr txBox="1"/>
          <p:nvPr/>
        </p:nvSpPr>
        <p:spPr>
          <a:xfrm>
            <a:off x="6265448" y="1456343"/>
            <a:ext cx="2196435" cy="400110"/>
          </a:xfrm>
          <a:prstGeom prst="rect">
            <a:avLst/>
          </a:prstGeom>
          <a:noFill/>
        </p:spPr>
        <p:txBody>
          <a:bodyPr wrap="none" rtlCol="0">
            <a:spAutoFit/>
          </a:bodyPr>
          <a:lstStyle/>
          <a:p>
            <a:r>
              <a:rPr lang="en-US" sz="2000">
                <a:latin typeface="Poppins Medium" pitchFamily="2" charset="77"/>
                <a:cs typeface="Poppins Medium" pitchFamily="2" charset="77"/>
              </a:rPr>
              <a:t>August: 9.2 GW</a:t>
            </a:r>
          </a:p>
        </p:txBody>
      </p:sp>
      <p:pic>
        <p:nvPicPr>
          <p:cNvPr id="25" name="Picture 24">
            <a:extLst>
              <a:ext uri="{FF2B5EF4-FFF2-40B4-BE49-F238E27FC236}">
                <a16:creationId xmlns:a16="http://schemas.microsoft.com/office/drawing/2014/main" id="{929D5BE8-5978-38A8-7B60-4D8AFD5E3EFF}"/>
              </a:ext>
            </a:extLst>
          </p:cNvPr>
          <p:cNvPicPr>
            <a:picLocks noChangeAspect="1"/>
          </p:cNvPicPr>
          <p:nvPr/>
        </p:nvPicPr>
        <p:blipFill>
          <a:blip r:embed="rId8"/>
          <a:stretch>
            <a:fillRect/>
          </a:stretch>
        </p:blipFill>
        <p:spPr>
          <a:xfrm>
            <a:off x="2542889" y="4623369"/>
            <a:ext cx="3715451" cy="980276"/>
          </a:xfrm>
          <a:prstGeom prst="rect">
            <a:avLst/>
          </a:prstGeom>
        </p:spPr>
      </p:pic>
      <p:sp>
        <p:nvSpPr>
          <p:cNvPr id="26" name="TextBox 25">
            <a:extLst>
              <a:ext uri="{FF2B5EF4-FFF2-40B4-BE49-F238E27FC236}">
                <a16:creationId xmlns:a16="http://schemas.microsoft.com/office/drawing/2014/main" id="{EA3DBD6B-57D4-40B2-32D1-A01AEA9C82E6}"/>
              </a:ext>
            </a:extLst>
          </p:cNvPr>
          <p:cNvSpPr txBox="1"/>
          <p:nvPr/>
        </p:nvSpPr>
        <p:spPr>
          <a:xfrm>
            <a:off x="6315492" y="4913452"/>
            <a:ext cx="1595309" cy="400110"/>
          </a:xfrm>
          <a:prstGeom prst="rect">
            <a:avLst/>
          </a:prstGeom>
          <a:noFill/>
        </p:spPr>
        <p:txBody>
          <a:bodyPr wrap="none" rtlCol="0">
            <a:spAutoFit/>
          </a:bodyPr>
          <a:lstStyle/>
          <a:p>
            <a:r>
              <a:rPr lang="en-US" sz="2000">
                <a:latin typeface="Poppins Medium" pitchFamily="2" charset="77"/>
                <a:cs typeface="Poppins Medium" pitchFamily="2" charset="77"/>
              </a:rPr>
              <a:t>July: 5 GW </a:t>
            </a:r>
          </a:p>
        </p:txBody>
      </p:sp>
      <p:sp>
        <p:nvSpPr>
          <p:cNvPr id="27" name="Oval 26">
            <a:extLst>
              <a:ext uri="{FF2B5EF4-FFF2-40B4-BE49-F238E27FC236}">
                <a16:creationId xmlns:a16="http://schemas.microsoft.com/office/drawing/2014/main" id="{1631141E-E42A-B520-369B-46B63C25E1FF}"/>
              </a:ext>
            </a:extLst>
          </p:cNvPr>
          <p:cNvSpPr/>
          <p:nvPr/>
        </p:nvSpPr>
        <p:spPr>
          <a:xfrm>
            <a:off x="7429500" y="1706056"/>
            <a:ext cx="4541153" cy="1509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Poppins Medium" pitchFamily="2" charset="77"/>
                <a:cs typeface="Poppins Medium" pitchFamily="2" charset="77"/>
              </a:rPr>
              <a:t>Since April,  hyperscalers have announced 25.4 GW of gas-fired capacity </a:t>
            </a:r>
            <a:endParaRPr kumimoji="0" lang="en-US" sz="2000" b="0" i="0" u="none"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endParaRPr>
          </a:p>
        </p:txBody>
      </p:sp>
    </p:spTree>
    <p:extLst>
      <p:ext uri="{BB962C8B-B14F-4D97-AF65-F5344CB8AC3E}">
        <p14:creationId xmlns:p14="http://schemas.microsoft.com/office/powerpoint/2010/main" val="2006804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9A7C1-0A36-4F1F-1671-75B5B74055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23FFAB-2140-28D9-04CD-7FD8B5A1EB0D}"/>
              </a:ext>
            </a:extLst>
          </p:cNvPr>
          <p:cNvSpPr>
            <a:spLocks noGrp="1"/>
          </p:cNvSpPr>
          <p:nvPr>
            <p:ph type="title"/>
          </p:nvPr>
        </p:nvSpPr>
        <p:spPr>
          <a:xfrm>
            <a:off x="974695" y="377757"/>
            <a:ext cx="10242592" cy="1242714"/>
          </a:xfrm>
        </p:spPr>
        <p:txBody>
          <a:bodyPr>
            <a:noAutofit/>
          </a:bodyPr>
          <a:lstStyle/>
          <a:p>
            <a:pPr algn="ctr"/>
            <a:r>
              <a:rPr lang="en-US" sz="4800" dirty="0">
                <a:latin typeface="Poppins Medium" pitchFamily="2" charset="77"/>
                <a:cs typeface="Poppins Medium" pitchFamily="2" charset="77"/>
              </a:rPr>
              <a:t>The US Is A Gas Superpower</a:t>
            </a:r>
          </a:p>
        </p:txBody>
      </p:sp>
      <p:sp>
        <p:nvSpPr>
          <p:cNvPr id="6" name="TextBox 5">
            <a:extLst>
              <a:ext uri="{FF2B5EF4-FFF2-40B4-BE49-F238E27FC236}">
                <a16:creationId xmlns:a16="http://schemas.microsoft.com/office/drawing/2014/main" id="{20E206AC-3C74-624F-AE20-2F73442A1253}"/>
              </a:ext>
            </a:extLst>
          </p:cNvPr>
          <p:cNvSpPr txBox="1"/>
          <p:nvPr/>
        </p:nvSpPr>
        <p:spPr>
          <a:xfrm>
            <a:off x="110293" y="6349298"/>
            <a:ext cx="7654719" cy="461665"/>
          </a:xfrm>
          <a:prstGeom prst="rect">
            <a:avLst/>
          </a:prstGeom>
          <a:noFill/>
        </p:spPr>
        <p:txBody>
          <a:bodyPr wrap="square" rtlCol="0">
            <a:spAutoFit/>
          </a:bodyPr>
          <a:lstStyle/>
          <a:p>
            <a:pPr lvl="0">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Statistical Review of World Energy 2025, EIA, </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hlinkClick r:id="rId3"/>
              </a:rPr>
              <a:t>https://www.eia.gov/todayinenergy/detail.php?id=67364</a:t>
            </a:r>
            <a:r>
              <a:rPr lang="en-US" sz="800" dirty="0">
                <a:solidFill>
                  <a:prstClr val="black"/>
                </a:solidFill>
                <a:latin typeface="Poppins Medium" pitchFamily="2" charset="77"/>
                <a:cs typeface="Poppins Medium" pitchFamily="2" charset="77"/>
              </a:rPr>
              <a:t>, </a:t>
            </a:r>
            <a:r>
              <a:rPr lang="en-US" sz="800" dirty="0">
                <a:solidFill>
                  <a:prstClr val="black"/>
                </a:solidFill>
                <a:latin typeface="Poppins Medium" pitchFamily="2" charset="77"/>
                <a:cs typeface="Poppins Medium" pitchFamily="2" charset="77"/>
                <a:hlinkClick r:id="rId4"/>
              </a:rPr>
              <a:t>https://www.eia.gov/outlooks/steo/tables/pdf/5atab.pdf</a:t>
            </a:r>
            <a:r>
              <a:rPr lang="en-US" sz="800" dirty="0">
                <a:solidFill>
                  <a:prstClr val="black"/>
                </a:solidFill>
                <a:latin typeface="Poppins Medium" pitchFamily="2" charset="77"/>
                <a:cs typeface="Poppins Medium" pitchFamily="2" charset="77"/>
              </a:rPr>
              <a:t> , </a:t>
            </a:r>
            <a:r>
              <a:rPr lang="en-US" sz="800" dirty="0">
                <a:solidFill>
                  <a:prstClr val="black"/>
                </a:solidFill>
                <a:latin typeface="Poppins Medium" pitchFamily="2" charset="77"/>
                <a:cs typeface="Poppins Medium" pitchFamily="2" charset="77"/>
                <a:hlinkClick r:id="rId5"/>
              </a:rPr>
              <a:t>https://www.eia.gov/todayinenergy/detail.php?id=67944</a:t>
            </a:r>
            <a:r>
              <a:rPr lang="en-US" sz="800" dirty="0">
                <a:solidFill>
                  <a:prstClr val="black"/>
                </a:solidFill>
                <a:latin typeface="Poppins Medium" pitchFamily="2" charset="77"/>
                <a:cs typeface="Poppins Medium" pitchFamily="2" charset="77"/>
              </a:rPr>
              <a:t> ,  Dallas Fed, June 1, 2026, </a:t>
            </a:r>
            <a:r>
              <a:rPr lang="en-US" sz="800" dirty="0">
                <a:solidFill>
                  <a:prstClr val="black"/>
                </a:solidFill>
                <a:latin typeface="Poppins Medium" pitchFamily="2" charset="77"/>
                <a:cs typeface="Poppins Medium" pitchFamily="2" charset="77"/>
                <a:hlinkClick r:id="rId6"/>
              </a:rPr>
              <a:t>https://www.dallasfed.org/-/media/Documents/research/energy/energycharts.pdf#page=35</a:t>
            </a:r>
            <a:r>
              <a:rPr lang="en-US" sz="800" dirty="0">
                <a:solidFill>
                  <a:prstClr val="black"/>
                </a:solidFill>
                <a:latin typeface="Poppins Medium" pitchFamily="2" charset="77"/>
                <a:cs typeface="Poppins Medium" pitchFamily="2" charset="77"/>
              </a:rPr>
              <a:t> </a:t>
            </a:r>
            <a:endPar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endParaRPr>
          </a:p>
        </p:txBody>
      </p:sp>
      <p:sp>
        <p:nvSpPr>
          <p:cNvPr id="9" name="TextBox 8">
            <a:extLst>
              <a:ext uri="{FF2B5EF4-FFF2-40B4-BE49-F238E27FC236}">
                <a16:creationId xmlns:a16="http://schemas.microsoft.com/office/drawing/2014/main" id="{AEFB3D37-237C-6C86-5CCD-AEC50BB0E013}"/>
              </a:ext>
            </a:extLst>
          </p:cNvPr>
          <p:cNvSpPr txBox="1"/>
          <p:nvPr/>
        </p:nvSpPr>
        <p:spPr>
          <a:xfrm>
            <a:off x="1665130" y="5790255"/>
            <a:ext cx="8861721" cy="400110"/>
          </a:xfrm>
          <a:prstGeom prst="rect">
            <a:avLst/>
          </a:prstGeom>
          <a:noFill/>
        </p:spPr>
        <p:txBody>
          <a:bodyPr wrap="none" rtlCol="0">
            <a:spAutoFit/>
          </a:bodyPr>
          <a:lstStyle/>
          <a:p>
            <a:pPr algn="ctr">
              <a:defRPr/>
            </a:pPr>
            <a:r>
              <a:rPr lang="en-US" sz="2000" dirty="0">
                <a:latin typeface="Poppins Medium" pitchFamily="2" charset="77"/>
                <a:ea typeface="+mj-ea"/>
                <a:cs typeface="Poppins Medium" pitchFamily="2" charset="77"/>
              </a:rPr>
              <a:t>2025 gas production, Bcf/d (US, TX, &amp; Permian figures are for 2026)</a:t>
            </a:r>
          </a:p>
        </p:txBody>
      </p:sp>
      <p:graphicFrame>
        <p:nvGraphicFramePr>
          <p:cNvPr id="5" name="Chart 4">
            <a:extLst>
              <a:ext uri="{FF2B5EF4-FFF2-40B4-BE49-F238E27FC236}">
                <a16:creationId xmlns:a16="http://schemas.microsoft.com/office/drawing/2014/main" id="{503C1965-72E3-7498-FE39-680261C3E456}"/>
              </a:ext>
            </a:extLst>
          </p:cNvPr>
          <p:cNvGraphicFramePr>
            <a:graphicFrameLocks/>
          </p:cNvGraphicFramePr>
          <p:nvPr/>
        </p:nvGraphicFramePr>
        <p:xfrm>
          <a:off x="527049" y="1620471"/>
          <a:ext cx="11137901" cy="4169784"/>
        </p:xfrm>
        <a:graphic>
          <a:graphicData uri="http://schemas.openxmlformats.org/drawingml/2006/chart">
            <c:chart xmlns:c="http://schemas.openxmlformats.org/drawingml/2006/chart" xmlns:r="http://schemas.openxmlformats.org/officeDocument/2006/relationships" r:id="rId7"/>
          </a:graphicData>
        </a:graphic>
      </p:graphicFrame>
      <p:sp>
        <p:nvSpPr>
          <p:cNvPr id="4" name="Oval 3">
            <a:extLst>
              <a:ext uri="{FF2B5EF4-FFF2-40B4-BE49-F238E27FC236}">
                <a16:creationId xmlns:a16="http://schemas.microsoft.com/office/drawing/2014/main" id="{9D036119-975B-E35C-8F98-771497A27ECB}"/>
              </a:ext>
            </a:extLst>
          </p:cNvPr>
          <p:cNvSpPr/>
          <p:nvPr/>
        </p:nvSpPr>
        <p:spPr>
          <a:xfrm>
            <a:off x="4796181" y="1620471"/>
            <a:ext cx="6532220" cy="212236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lvl="0" algn="ctr">
              <a:defRPr/>
            </a:pPr>
            <a:r>
              <a:rPr lang="en-US" sz="2000" dirty="0">
                <a:solidFill>
                  <a:schemeClr val="bg1"/>
                </a:solidFill>
                <a:latin typeface="Poppins Medium" pitchFamily="2" charset="77"/>
                <a:cs typeface="Poppins Medium" pitchFamily="2" charset="77"/>
              </a:rPr>
              <a:t>The US produces ~ 26% of all the natural gas on the planet. It produces more than Canada, China, Iran, Norway, Qatar, &amp; Saudi Arabia </a:t>
            </a:r>
            <a:r>
              <a:rPr kumimoji="0" lang="en-US" sz="2000" i="1"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rPr>
              <a:t>combined. </a:t>
            </a:r>
          </a:p>
        </p:txBody>
      </p:sp>
      <p:sp>
        <p:nvSpPr>
          <p:cNvPr id="7" name="TextBox 1">
            <a:extLst>
              <a:ext uri="{FF2B5EF4-FFF2-40B4-BE49-F238E27FC236}">
                <a16:creationId xmlns:a16="http://schemas.microsoft.com/office/drawing/2014/main" id="{1548DA60-A46F-128D-33C3-2A77B1F02A67}"/>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0" name="Picture 9">
            <a:extLst>
              <a:ext uri="{FF2B5EF4-FFF2-40B4-BE49-F238E27FC236}">
                <a16:creationId xmlns:a16="http://schemas.microsoft.com/office/drawing/2014/main" id="{49353F4E-FC1A-9CD9-ED57-37A938D221B4}"/>
              </a:ext>
            </a:extLst>
          </p:cNvPr>
          <p:cNvPicPr>
            <a:picLocks noChangeAspect="1"/>
          </p:cNvPicPr>
          <p:nvPr/>
        </p:nvPicPr>
        <p:blipFill>
          <a:blip r:embed="rId8"/>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586620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0226F-537E-6CB0-D18C-207854A76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FE852-1EF9-8332-0AD5-FA4D0FA07E27}"/>
              </a:ext>
            </a:extLst>
          </p:cNvPr>
          <p:cNvSpPr>
            <a:spLocks noGrp="1"/>
          </p:cNvSpPr>
          <p:nvPr>
            <p:ph type="title"/>
          </p:nvPr>
        </p:nvSpPr>
        <p:spPr>
          <a:xfrm>
            <a:off x="762766" y="391864"/>
            <a:ext cx="10666461" cy="863756"/>
          </a:xfrm>
        </p:spPr>
        <p:txBody>
          <a:bodyPr>
            <a:noAutofit/>
          </a:bodyPr>
          <a:lstStyle/>
          <a:p>
            <a:pPr algn="ctr"/>
            <a:r>
              <a:rPr lang="en-US" sz="4000" dirty="0">
                <a:latin typeface="Poppins Medium" pitchFamily="2" charset="77"/>
                <a:cs typeface="Poppins Medium" pitchFamily="2" charset="77"/>
              </a:rPr>
              <a:t>Planned Gas-Fired Capacity In US: </a:t>
            </a:r>
            <a:br>
              <a:rPr lang="en-US" sz="4000" dirty="0">
                <a:latin typeface="Poppins Medium" pitchFamily="2" charset="77"/>
                <a:cs typeface="Poppins Medium" pitchFamily="2" charset="77"/>
              </a:rPr>
            </a:br>
            <a:r>
              <a:rPr lang="en-US" sz="4000" dirty="0">
                <a:latin typeface="Poppins Medium" pitchFamily="2" charset="77"/>
                <a:cs typeface="Poppins Medium" pitchFamily="2" charset="77"/>
              </a:rPr>
              <a:t>505 Plants Totaling 286 GW!</a:t>
            </a:r>
          </a:p>
        </p:txBody>
      </p:sp>
      <p:sp>
        <p:nvSpPr>
          <p:cNvPr id="15" name="TextBox 14">
            <a:extLst>
              <a:ext uri="{FF2B5EF4-FFF2-40B4-BE49-F238E27FC236}">
                <a16:creationId xmlns:a16="http://schemas.microsoft.com/office/drawing/2014/main" id="{DD188FE2-5514-FC59-C9E3-B6EEA2391B99}"/>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39B49F0A-0B76-4797-CFB4-033C84D71F83}"/>
              </a:ext>
            </a:extLst>
          </p:cNvPr>
          <p:cNvSpPr txBox="1"/>
          <p:nvPr/>
        </p:nvSpPr>
        <p:spPr>
          <a:xfrm>
            <a:off x="110293" y="6586209"/>
            <a:ext cx="3555782" cy="215444"/>
          </a:xfrm>
          <a:prstGeom prst="rect">
            <a:avLst/>
          </a:prstGeom>
          <a:noFill/>
        </p:spPr>
        <p:txBody>
          <a:bodyPr wrap="none" rtlCol="0">
            <a:spAutoFit/>
          </a:bodyPr>
          <a:lstStyle/>
          <a:p>
            <a:r>
              <a:rPr lang="en-US" sz="800" dirty="0">
                <a:latin typeface="Poppins Medium" pitchFamily="2" charset="77"/>
                <a:cs typeface="Poppins Medium" pitchFamily="2" charset="77"/>
              </a:rPr>
              <a:t>Source:  Halcyon. Io, </a:t>
            </a:r>
            <a:r>
              <a:rPr lang="en-US" sz="800" dirty="0">
                <a:latin typeface="Poppins Medium" pitchFamily="2" charset="77"/>
                <a:cs typeface="Poppins Medium" pitchFamily="2" charset="77"/>
                <a:hlinkClick r:id="rId3"/>
              </a:rPr>
              <a:t>https://halcyon.io/gas-power-plant-tracker</a:t>
            </a:r>
            <a:r>
              <a:rPr lang="en-US" sz="800" dirty="0">
                <a:latin typeface="Poppins Medium" pitchFamily="2" charset="77"/>
                <a:cs typeface="Poppins Medium" pitchFamily="2" charset="77"/>
              </a:rPr>
              <a:t> </a:t>
            </a:r>
          </a:p>
        </p:txBody>
      </p:sp>
      <p:sp>
        <p:nvSpPr>
          <p:cNvPr id="6" name="TextBox 5">
            <a:extLst>
              <a:ext uri="{FF2B5EF4-FFF2-40B4-BE49-F238E27FC236}">
                <a16:creationId xmlns:a16="http://schemas.microsoft.com/office/drawing/2014/main" id="{D127409D-0079-5986-5676-194F15A5EBD7}"/>
              </a:ext>
            </a:extLst>
          </p:cNvPr>
          <p:cNvSpPr txBox="1"/>
          <p:nvPr/>
        </p:nvSpPr>
        <p:spPr>
          <a:xfrm>
            <a:off x="2021805" y="6138898"/>
            <a:ext cx="8148384" cy="400110"/>
          </a:xfrm>
          <a:prstGeom prst="rect">
            <a:avLst/>
          </a:prstGeom>
          <a:noFill/>
        </p:spPr>
        <p:txBody>
          <a:bodyPr wrap="none" rtlCol="0">
            <a:spAutoFit/>
          </a:bodyPr>
          <a:lstStyle/>
          <a:p>
            <a:pPr>
              <a:defRPr/>
            </a:pPr>
            <a:r>
              <a:rPr lang="en-US" sz="2000">
                <a:solidFill>
                  <a:prstClr val="black"/>
                </a:solidFill>
                <a:latin typeface="Poppins Medium" pitchFamily="2" charset="77"/>
                <a:cs typeface="Poppins Medium" pitchFamily="2" charset="77"/>
              </a:rPr>
              <a:t>Planned US gas plants by capacity and type, September 2026</a:t>
            </a:r>
            <a:endParaRPr kumimoji="0" lang="en-US" sz="2000" u="none" strike="noStrike" kern="1200" cap="none" spc="0" normalizeH="0" baseline="0" noProof="0">
              <a:ln>
                <a:noFill/>
              </a:ln>
              <a:solidFill>
                <a:prstClr val="black"/>
              </a:solidFill>
              <a:effectLst/>
              <a:uLnTx/>
              <a:uFillTx/>
              <a:latin typeface="Poppins Medium" pitchFamily="2" charset="77"/>
              <a:cs typeface="Poppins Medium" pitchFamily="2" charset="77"/>
            </a:endParaRPr>
          </a:p>
        </p:txBody>
      </p:sp>
      <p:pic>
        <p:nvPicPr>
          <p:cNvPr id="5" name="Picture 4">
            <a:extLst>
              <a:ext uri="{FF2B5EF4-FFF2-40B4-BE49-F238E27FC236}">
                <a16:creationId xmlns:a16="http://schemas.microsoft.com/office/drawing/2014/main" id="{2B757436-E371-EC2B-5E92-6D59AEA03259}"/>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8" name="TextBox 7">
            <a:extLst>
              <a:ext uri="{FF2B5EF4-FFF2-40B4-BE49-F238E27FC236}">
                <a16:creationId xmlns:a16="http://schemas.microsoft.com/office/drawing/2014/main" id="{A7636AF4-F4F2-5BE2-1096-43E10F8E2E15}"/>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2" name="Picture 11">
            <a:extLst>
              <a:ext uri="{FF2B5EF4-FFF2-40B4-BE49-F238E27FC236}">
                <a16:creationId xmlns:a16="http://schemas.microsoft.com/office/drawing/2014/main" id="{F6234AB0-6D42-DA4C-E114-660337FD181E}"/>
              </a:ext>
            </a:extLst>
          </p:cNvPr>
          <p:cNvPicPr>
            <a:picLocks noChangeAspect="1"/>
          </p:cNvPicPr>
          <p:nvPr/>
        </p:nvPicPr>
        <p:blipFill>
          <a:blip r:embed="rId5"/>
          <a:stretch>
            <a:fillRect/>
          </a:stretch>
        </p:blipFill>
        <p:spPr>
          <a:xfrm>
            <a:off x="4260850" y="2266950"/>
            <a:ext cx="3670300" cy="2324100"/>
          </a:xfrm>
          <a:prstGeom prst="rect">
            <a:avLst/>
          </a:prstGeom>
        </p:spPr>
      </p:pic>
      <p:pic>
        <p:nvPicPr>
          <p:cNvPr id="14" name="Picture 13">
            <a:extLst>
              <a:ext uri="{FF2B5EF4-FFF2-40B4-BE49-F238E27FC236}">
                <a16:creationId xmlns:a16="http://schemas.microsoft.com/office/drawing/2014/main" id="{2A42AC56-2B7A-8A11-02AA-D9B59CE6A85A}"/>
              </a:ext>
            </a:extLst>
          </p:cNvPr>
          <p:cNvPicPr>
            <a:picLocks noChangeAspect="1"/>
          </p:cNvPicPr>
          <p:nvPr/>
        </p:nvPicPr>
        <p:blipFill>
          <a:blip r:embed="rId6"/>
          <a:stretch>
            <a:fillRect/>
          </a:stretch>
        </p:blipFill>
        <p:spPr>
          <a:xfrm>
            <a:off x="1921933" y="1458755"/>
            <a:ext cx="7230534" cy="4575503"/>
          </a:xfrm>
          <a:prstGeom prst="rect">
            <a:avLst/>
          </a:prstGeom>
        </p:spPr>
      </p:pic>
      <p:pic>
        <p:nvPicPr>
          <p:cNvPr id="17" name="Picture 16">
            <a:extLst>
              <a:ext uri="{FF2B5EF4-FFF2-40B4-BE49-F238E27FC236}">
                <a16:creationId xmlns:a16="http://schemas.microsoft.com/office/drawing/2014/main" id="{571BB249-DC50-AB03-4DD2-988E18423866}"/>
              </a:ext>
            </a:extLst>
          </p:cNvPr>
          <p:cNvPicPr>
            <a:picLocks noChangeAspect="1"/>
          </p:cNvPicPr>
          <p:nvPr/>
        </p:nvPicPr>
        <p:blipFill>
          <a:blip r:embed="rId5"/>
          <a:stretch>
            <a:fillRect/>
          </a:stretch>
        </p:blipFill>
        <p:spPr>
          <a:xfrm>
            <a:off x="8648700" y="1458755"/>
            <a:ext cx="2656417" cy="1682091"/>
          </a:xfrm>
          <a:prstGeom prst="rect">
            <a:avLst/>
          </a:prstGeom>
        </p:spPr>
      </p:pic>
    </p:spTree>
    <p:extLst>
      <p:ext uri="{BB962C8B-B14F-4D97-AF65-F5344CB8AC3E}">
        <p14:creationId xmlns:p14="http://schemas.microsoft.com/office/powerpoint/2010/main" val="3902569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708E183-364B-99F0-D3EB-887C9C46800B}"/>
              </a:ext>
            </a:extLst>
          </p:cNvPr>
          <p:cNvPicPr>
            <a:picLocks noChangeAspect="1"/>
          </p:cNvPicPr>
          <p:nvPr/>
        </p:nvPicPr>
        <p:blipFill>
          <a:blip r:embed="rId3"/>
          <a:stretch>
            <a:fillRect/>
          </a:stretch>
        </p:blipFill>
        <p:spPr>
          <a:xfrm>
            <a:off x="2209798" y="1280188"/>
            <a:ext cx="7772400" cy="4882948"/>
          </a:xfrm>
          <a:prstGeom prst="rect">
            <a:avLst/>
          </a:prstGeom>
        </p:spPr>
      </p:pic>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408220" y="366495"/>
            <a:ext cx="11379413" cy="756034"/>
          </a:xfrm>
        </p:spPr>
        <p:txBody>
          <a:bodyPr>
            <a:noAutofit/>
          </a:bodyPr>
          <a:lstStyle/>
          <a:p>
            <a:pPr algn="ctr"/>
            <a:r>
              <a:rPr lang="en-US" sz="3600" dirty="0">
                <a:latin typeface="Poppins Medium" pitchFamily="2" charset="77"/>
                <a:cs typeface="Poppins Medium" pitchFamily="2" charset="77"/>
              </a:rPr>
              <a:t>Just 7 States Account For 64% Of  </a:t>
            </a:r>
            <a:br>
              <a:rPr lang="en-US" sz="3600" dirty="0">
                <a:latin typeface="Poppins Medium" pitchFamily="2" charset="77"/>
                <a:cs typeface="Poppins Medium" pitchFamily="2" charset="77"/>
              </a:rPr>
            </a:br>
            <a:r>
              <a:rPr lang="en-US" sz="3600" dirty="0">
                <a:latin typeface="Poppins Medium" pitchFamily="2" charset="77"/>
                <a:cs typeface="Poppins Medium" pitchFamily="2" charset="77"/>
              </a:rPr>
              <a:t>Data Centers Under Construction</a:t>
            </a:r>
          </a:p>
        </p:txBody>
      </p:sp>
      <p:sp>
        <p:nvSpPr>
          <p:cNvPr id="15" name="TextBox 14">
            <a:extLst>
              <a:ext uri="{FF2B5EF4-FFF2-40B4-BE49-F238E27FC236}">
                <a16:creationId xmlns:a16="http://schemas.microsoft.com/office/drawing/2014/main" id="{A488C951-31EE-1F77-807D-95C031F1D611}"/>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C918BA0C-97DF-B28F-FAB8-ECE0ECBE9B12}"/>
              </a:ext>
            </a:extLst>
          </p:cNvPr>
          <p:cNvSpPr txBox="1"/>
          <p:nvPr/>
        </p:nvSpPr>
        <p:spPr>
          <a:xfrm>
            <a:off x="158619" y="6574700"/>
            <a:ext cx="3565400" cy="215444"/>
          </a:xfrm>
          <a:prstGeom prst="rect">
            <a:avLst/>
          </a:prstGeom>
          <a:noFill/>
        </p:spPr>
        <p:txBody>
          <a:bodyPr wrap="none" rtlCol="0">
            <a:spAutoFit/>
          </a:bodyPr>
          <a:lstStyle/>
          <a:p>
            <a:r>
              <a:rPr lang="en-US" sz="800" dirty="0">
                <a:latin typeface="Poppins Medium" pitchFamily="2" charset="77"/>
                <a:cs typeface="Poppins Medium" pitchFamily="2" charset="77"/>
              </a:rPr>
              <a:t>Source:  Aterio,  </a:t>
            </a:r>
            <a:r>
              <a:rPr lang="en-US" sz="800" dirty="0">
                <a:latin typeface="Poppins Medium" pitchFamily="2" charset="77"/>
                <a:cs typeface="Poppins Medium" pitchFamily="2" charset="77"/>
                <a:hlinkClick r:id="rId4"/>
              </a:rPr>
              <a:t>https://www.aterio.io/insights/us-data-centers</a:t>
            </a:r>
            <a:r>
              <a:rPr lang="en-US" sz="800" dirty="0">
                <a:latin typeface="Poppins Medium" pitchFamily="2" charset="77"/>
                <a:cs typeface="Poppins Medium" pitchFamily="2" charset="77"/>
              </a:rPr>
              <a:t>  </a:t>
            </a:r>
          </a:p>
        </p:txBody>
      </p:sp>
      <p:sp>
        <p:nvSpPr>
          <p:cNvPr id="6" name="TextBox 5">
            <a:extLst>
              <a:ext uri="{FF2B5EF4-FFF2-40B4-BE49-F238E27FC236}">
                <a16:creationId xmlns:a16="http://schemas.microsoft.com/office/drawing/2014/main" id="{DD31C4BF-3D1E-852F-A1AB-E57343E47143}"/>
              </a:ext>
            </a:extLst>
          </p:cNvPr>
          <p:cNvSpPr txBox="1"/>
          <p:nvPr/>
        </p:nvSpPr>
        <p:spPr>
          <a:xfrm>
            <a:off x="2933113" y="6205368"/>
            <a:ext cx="6325771" cy="369332"/>
          </a:xfrm>
          <a:prstGeom prst="rect">
            <a:avLst/>
          </a:prstGeom>
          <a:noFill/>
        </p:spPr>
        <p:txBody>
          <a:bodyPr wrap="none" rtlCol="0">
            <a:spAutoFit/>
          </a:bodyPr>
          <a:lstStyle/>
          <a:p>
            <a:pPr>
              <a:defRPr/>
            </a:pPr>
            <a:r>
              <a:rPr lang="en-US">
                <a:solidFill>
                  <a:prstClr val="black"/>
                </a:solidFill>
                <a:latin typeface="Poppins Medium" pitchFamily="2" charset="77"/>
                <a:cs typeface="Poppins Medium" pitchFamily="2" charset="77"/>
              </a:rPr>
              <a:t>US data centers under construction, September 2026</a:t>
            </a:r>
            <a:endParaRPr kumimoji="0" lang="en-US" u="none" strike="noStrike" kern="1200" cap="none" spc="0" normalizeH="0" baseline="0" noProof="0">
              <a:ln>
                <a:noFill/>
              </a:ln>
              <a:solidFill>
                <a:prstClr val="black"/>
              </a:solidFill>
              <a:effectLst/>
              <a:uLnTx/>
              <a:uFillTx/>
              <a:latin typeface="Poppins Medium" pitchFamily="2" charset="77"/>
              <a:cs typeface="Poppins Medium" pitchFamily="2" charset="77"/>
            </a:endParaRPr>
          </a:p>
        </p:txBody>
      </p:sp>
      <p:sp>
        <p:nvSpPr>
          <p:cNvPr id="5" name="TextBox 4">
            <a:extLst>
              <a:ext uri="{FF2B5EF4-FFF2-40B4-BE49-F238E27FC236}">
                <a16:creationId xmlns:a16="http://schemas.microsoft.com/office/drawing/2014/main" id="{86B6A6D7-D82A-658F-E390-693DCDC564EF}"/>
              </a:ext>
            </a:extLst>
          </p:cNvPr>
          <p:cNvSpPr txBox="1"/>
          <p:nvPr/>
        </p:nvSpPr>
        <p:spPr>
          <a:xfrm>
            <a:off x="5573543" y="4893824"/>
            <a:ext cx="503664"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175</a:t>
            </a:r>
          </a:p>
        </p:txBody>
      </p:sp>
      <p:sp>
        <p:nvSpPr>
          <p:cNvPr id="8" name="TextBox 7">
            <a:extLst>
              <a:ext uri="{FF2B5EF4-FFF2-40B4-BE49-F238E27FC236}">
                <a16:creationId xmlns:a16="http://schemas.microsoft.com/office/drawing/2014/main" id="{A724F47F-315F-CAB1-A58A-C49F879C8B1D}"/>
              </a:ext>
            </a:extLst>
          </p:cNvPr>
          <p:cNvSpPr txBox="1"/>
          <p:nvPr/>
        </p:nvSpPr>
        <p:spPr>
          <a:xfrm>
            <a:off x="8510551" y="3569818"/>
            <a:ext cx="522900"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140</a:t>
            </a:r>
          </a:p>
        </p:txBody>
      </p:sp>
      <p:sp>
        <p:nvSpPr>
          <p:cNvPr id="9" name="TextBox 8">
            <a:extLst>
              <a:ext uri="{FF2B5EF4-FFF2-40B4-BE49-F238E27FC236}">
                <a16:creationId xmlns:a16="http://schemas.microsoft.com/office/drawing/2014/main" id="{105BE8A7-EAC0-B534-CCBE-27ECB481C2E5}"/>
              </a:ext>
            </a:extLst>
          </p:cNvPr>
          <p:cNvSpPr txBox="1"/>
          <p:nvPr/>
        </p:nvSpPr>
        <p:spPr>
          <a:xfrm>
            <a:off x="7937749" y="4572330"/>
            <a:ext cx="447558"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56</a:t>
            </a:r>
          </a:p>
        </p:txBody>
      </p:sp>
      <p:sp>
        <p:nvSpPr>
          <p:cNvPr id="10" name="TextBox 9">
            <a:extLst>
              <a:ext uri="{FF2B5EF4-FFF2-40B4-BE49-F238E27FC236}">
                <a16:creationId xmlns:a16="http://schemas.microsoft.com/office/drawing/2014/main" id="{5190FA49-0B7E-9E20-6BB4-E181B546E96A}"/>
              </a:ext>
            </a:extLst>
          </p:cNvPr>
          <p:cNvSpPr txBox="1"/>
          <p:nvPr/>
        </p:nvSpPr>
        <p:spPr>
          <a:xfrm>
            <a:off x="7815612" y="3238090"/>
            <a:ext cx="449162"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64</a:t>
            </a:r>
          </a:p>
        </p:txBody>
      </p:sp>
      <p:sp>
        <p:nvSpPr>
          <p:cNvPr id="11" name="TextBox 10">
            <a:extLst>
              <a:ext uri="{FF2B5EF4-FFF2-40B4-BE49-F238E27FC236}">
                <a16:creationId xmlns:a16="http://schemas.microsoft.com/office/drawing/2014/main" id="{39DCB441-833B-FF86-2438-2D5C57204600}"/>
              </a:ext>
            </a:extLst>
          </p:cNvPr>
          <p:cNvSpPr txBox="1"/>
          <p:nvPr/>
        </p:nvSpPr>
        <p:spPr>
          <a:xfrm>
            <a:off x="3764105" y="4209234"/>
            <a:ext cx="437940"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36</a:t>
            </a:r>
          </a:p>
        </p:txBody>
      </p:sp>
      <p:sp>
        <p:nvSpPr>
          <p:cNvPr id="12" name="TextBox 11">
            <a:extLst>
              <a:ext uri="{FF2B5EF4-FFF2-40B4-BE49-F238E27FC236}">
                <a16:creationId xmlns:a16="http://schemas.microsoft.com/office/drawing/2014/main" id="{4910DAE8-5C27-93C2-8E59-16A73C8E4445}"/>
              </a:ext>
            </a:extLst>
          </p:cNvPr>
          <p:cNvSpPr txBox="1"/>
          <p:nvPr/>
        </p:nvSpPr>
        <p:spPr>
          <a:xfrm>
            <a:off x="3213390" y="3177528"/>
            <a:ext cx="434734"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26</a:t>
            </a:r>
          </a:p>
        </p:txBody>
      </p:sp>
      <p:sp>
        <p:nvSpPr>
          <p:cNvPr id="13" name="TextBox 12">
            <a:extLst>
              <a:ext uri="{FF2B5EF4-FFF2-40B4-BE49-F238E27FC236}">
                <a16:creationId xmlns:a16="http://schemas.microsoft.com/office/drawing/2014/main" id="{8ED878CF-A942-3743-B9A3-E07379B714AB}"/>
              </a:ext>
            </a:extLst>
          </p:cNvPr>
          <p:cNvSpPr txBox="1"/>
          <p:nvPr/>
        </p:nvSpPr>
        <p:spPr>
          <a:xfrm>
            <a:off x="7394404" y="3282947"/>
            <a:ext cx="434734" cy="338554"/>
          </a:xfrm>
          <a:prstGeom prst="rect">
            <a:avLst/>
          </a:prstGeom>
          <a:noFill/>
        </p:spPr>
        <p:txBody>
          <a:bodyPr wrap="none" rtlCol="0">
            <a:spAutoFit/>
          </a:bodyPr>
          <a:lstStyle/>
          <a:p>
            <a:r>
              <a:rPr lang="en-US" sz="1600">
                <a:highlight>
                  <a:srgbClr val="FFFF00"/>
                </a:highlight>
                <a:latin typeface="Poppins Medium" pitchFamily="2" charset="77"/>
                <a:cs typeface="Poppins Medium" pitchFamily="2" charset="77"/>
              </a:rPr>
              <a:t>26</a:t>
            </a:r>
          </a:p>
        </p:txBody>
      </p:sp>
      <p:sp>
        <p:nvSpPr>
          <p:cNvPr id="7" name="TextBox 1">
            <a:extLst>
              <a:ext uri="{FF2B5EF4-FFF2-40B4-BE49-F238E27FC236}">
                <a16:creationId xmlns:a16="http://schemas.microsoft.com/office/drawing/2014/main" id="{5C5D3704-5449-8DA3-6B8C-6FE89B481038}"/>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6" name="Picture 15">
            <a:extLst>
              <a:ext uri="{FF2B5EF4-FFF2-40B4-BE49-F238E27FC236}">
                <a16:creationId xmlns:a16="http://schemas.microsoft.com/office/drawing/2014/main" id="{EC16C8AD-5913-7D4C-6A90-F5EFF68C2B8D}"/>
              </a:ext>
            </a:extLst>
          </p:cNvPr>
          <p:cNvPicPr>
            <a:picLocks noChangeAspect="1"/>
          </p:cNvPicPr>
          <p:nvPr/>
        </p:nvPicPr>
        <p:blipFill>
          <a:blip r:embed="rId5"/>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703053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C9E42-D578-ED02-5291-C5A1F952E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0D0CB-744C-BF46-D9E6-B20343458690}"/>
              </a:ext>
            </a:extLst>
          </p:cNvPr>
          <p:cNvSpPr>
            <a:spLocks noGrp="1"/>
          </p:cNvSpPr>
          <p:nvPr>
            <p:ph type="title"/>
          </p:nvPr>
        </p:nvSpPr>
        <p:spPr>
          <a:xfrm>
            <a:off x="762767" y="496083"/>
            <a:ext cx="10666461" cy="863756"/>
          </a:xfrm>
        </p:spPr>
        <p:txBody>
          <a:bodyPr>
            <a:noAutofit/>
          </a:bodyPr>
          <a:lstStyle/>
          <a:p>
            <a:pPr algn="ctr"/>
            <a:r>
              <a:rPr lang="en-US" dirty="0">
                <a:latin typeface="Poppins Medium" pitchFamily="2" charset="77"/>
                <a:cs typeface="Poppins Medium" pitchFamily="2" charset="77"/>
              </a:rPr>
              <a:t>Pipeline Companies Are Becoming Gas-To-Power Companies</a:t>
            </a:r>
          </a:p>
        </p:txBody>
      </p:sp>
      <p:sp>
        <p:nvSpPr>
          <p:cNvPr id="15" name="TextBox 14">
            <a:extLst>
              <a:ext uri="{FF2B5EF4-FFF2-40B4-BE49-F238E27FC236}">
                <a16:creationId xmlns:a16="http://schemas.microsoft.com/office/drawing/2014/main" id="{3EE1D621-BF9A-0BA3-D3DA-A057CE08C64D}"/>
              </a:ext>
            </a:extLst>
          </p:cNvPr>
          <p:cNvSpPr txBox="1"/>
          <p:nvPr/>
        </p:nvSpPr>
        <p:spPr>
          <a:xfrm>
            <a:off x="10757647" y="1073971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F97A6292-3B4B-E4BB-5737-4DFB0EBC0D01}"/>
              </a:ext>
            </a:extLst>
          </p:cNvPr>
          <p:cNvSpPr txBox="1"/>
          <p:nvPr/>
        </p:nvSpPr>
        <p:spPr>
          <a:xfrm>
            <a:off x="221347" y="6539008"/>
            <a:ext cx="5670142" cy="215444"/>
          </a:xfrm>
          <a:prstGeom prst="rect">
            <a:avLst/>
          </a:prstGeom>
          <a:noFill/>
        </p:spPr>
        <p:txBody>
          <a:bodyPr wrap="none" rtlCol="0">
            <a:spAutoFit/>
          </a:bodyPr>
          <a:lstStyle/>
          <a:p>
            <a:r>
              <a:rPr lang="en-US" sz="800" dirty="0">
                <a:latin typeface="Poppins Medium" pitchFamily="2" charset="77"/>
                <a:cs typeface="Poppins Medium" pitchFamily="2" charset="77"/>
              </a:rPr>
              <a:t>Source:  Williams </a:t>
            </a:r>
            <a:r>
              <a:rPr lang="en-US" sz="800" dirty="0">
                <a:latin typeface="Poppins Medium" pitchFamily="2" charset="77"/>
                <a:cs typeface="Poppins Medium" pitchFamily="2" charset="77"/>
                <a:hlinkClick r:id="rId3"/>
              </a:rPr>
              <a:t>https://investor.williams.com/static-files/f614f046-cccf-4f74-91e9-5202008eeafc</a:t>
            </a:r>
            <a:r>
              <a:rPr lang="en-US" sz="800" dirty="0">
                <a:latin typeface="Poppins Medium" pitchFamily="2" charset="77"/>
                <a:cs typeface="Poppins Medium" pitchFamily="2" charset="77"/>
              </a:rPr>
              <a:t> , 30.</a:t>
            </a:r>
          </a:p>
        </p:txBody>
      </p:sp>
      <p:sp>
        <p:nvSpPr>
          <p:cNvPr id="6" name="TextBox 5">
            <a:extLst>
              <a:ext uri="{FF2B5EF4-FFF2-40B4-BE49-F238E27FC236}">
                <a16:creationId xmlns:a16="http://schemas.microsoft.com/office/drawing/2014/main" id="{806765C8-FD6E-4AC6-B127-5C5317F82E5A}"/>
              </a:ext>
            </a:extLst>
          </p:cNvPr>
          <p:cNvSpPr txBox="1"/>
          <p:nvPr/>
        </p:nvSpPr>
        <p:spPr>
          <a:xfrm>
            <a:off x="2739952" y="6080957"/>
            <a:ext cx="7367723" cy="400110"/>
          </a:xfrm>
          <a:prstGeom prst="rect">
            <a:avLst/>
          </a:prstGeom>
          <a:noFill/>
        </p:spPr>
        <p:txBody>
          <a:bodyPr wrap="none" rtlCol="0">
            <a:spAutoFit/>
          </a:bodyPr>
          <a:lstStyle/>
          <a:p>
            <a:pPr>
              <a:defRPr/>
            </a:pPr>
            <a:r>
              <a:rPr lang="en-US" sz="2000">
                <a:solidFill>
                  <a:prstClr val="black"/>
                </a:solidFill>
                <a:latin typeface="Poppins Medium" pitchFamily="2" charset="77"/>
                <a:cs typeface="Poppins Medium" pitchFamily="2" charset="77"/>
              </a:rPr>
              <a:t>Williams 2</a:t>
            </a:r>
            <a:r>
              <a:rPr lang="en-US" sz="2000" baseline="30000">
                <a:solidFill>
                  <a:prstClr val="black"/>
                </a:solidFill>
                <a:latin typeface="Poppins Medium" pitchFamily="2" charset="77"/>
                <a:cs typeface="Poppins Medium" pitchFamily="2" charset="77"/>
              </a:rPr>
              <a:t>nd</a:t>
            </a:r>
            <a:r>
              <a:rPr lang="en-US" sz="2000">
                <a:solidFill>
                  <a:prstClr val="black"/>
                </a:solidFill>
                <a:latin typeface="Poppins Medium" pitchFamily="2" charset="77"/>
                <a:cs typeface="Poppins Medium" pitchFamily="2" charset="77"/>
              </a:rPr>
              <a:t> quarter 2026 earnings call, August 1, 2026</a:t>
            </a:r>
            <a:endParaRPr kumimoji="0" lang="en-US" sz="2000" u="none" strike="noStrike" kern="1200" cap="none" spc="0" normalizeH="0" baseline="0" noProof="0">
              <a:ln>
                <a:noFill/>
              </a:ln>
              <a:solidFill>
                <a:prstClr val="black"/>
              </a:solidFill>
              <a:effectLst/>
              <a:uLnTx/>
              <a:uFillTx/>
              <a:latin typeface="Poppins Medium" pitchFamily="2" charset="77"/>
              <a:cs typeface="Poppins Medium" pitchFamily="2" charset="77"/>
            </a:endParaRPr>
          </a:p>
        </p:txBody>
      </p:sp>
      <p:pic>
        <p:nvPicPr>
          <p:cNvPr id="5" name="Picture 4">
            <a:extLst>
              <a:ext uri="{FF2B5EF4-FFF2-40B4-BE49-F238E27FC236}">
                <a16:creationId xmlns:a16="http://schemas.microsoft.com/office/drawing/2014/main" id="{136F8298-D6B6-445C-71EA-04A3D77B3CD0}"/>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8" name="TextBox 7">
            <a:extLst>
              <a:ext uri="{FF2B5EF4-FFF2-40B4-BE49-F238E27FC236}">
                <a16:creationId xmlns:a16="http://schemas.microsoft.com/office/drawing/2014/main" id="{9B338665-273F-8098-9978-682E0F22219A}"/>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9" name="Picture 8">
            <a:extLst>
              <a:ext uri="{FF2B5EF4-FFF2-40B4-BE49-F238E27FC236}">
                <a16:creationId xmlns:a16="http://schemas.microsoft.com/office/drawing/2014/main" id="{E09B3C49-E265-1B19-2D63-151A4572A36C}"/>
              </a:ext>
            </a:extLst>
          </p:cNvPr>
          <p:cNvPicPr>
            <a:picLocks noChangeAspect="1"/>
          </p:cNvPicPr>
          <p:nvPr/>
        </p:nvPicPr>
        <p:blipFill>
          <a:blip r:embed="rId5"/>
          <a:stretch>
            <a:fillRect/>
          </a:stretch>
        </p:blipFill>
        <p:spPr>
          <a:xfrm>
            <a:off x="1285189" y="1644941"/>
            <a:ext cx="9621619" cy="4247954"/>
          </a:xfrm>
          <a:prstGeom prst="rect">
            <a:avLst/>
          </a:prstGeom>
        </p:spPr>
      </p:pic>
      <p:pic>
        <p:nvPicPr>
          <p:cNvPr id="11" name="Picture 10">
            <a:extLst>
              <a:ext uri="{FF2B5EF4-FFF2-40B4-BE49-F238E27FC236}">
                <a16:creationId xmlns:a16="http://schemas.microsoft.com/office/drawing/2014/main" id="{3937DF0E-901B-7B1A-E472-F3F4046B809C}"/>
              </a:ext>
            </a:extLst>
          </p:cNvPr>
          <p:cNvPicPr>
            <a:picLocks noChangeAspect="1"/>
          </p:cNvPicPr>
          <p:nvPr/>
        </p:nvPicPr>
        <p:blipFill>
          <a:blip r:embed="rId6"/>
          <a:stretch>
            <a:fillRect/>
          </a:stretch>
        </p:blipFill>
        <p:spPr>
          <a:xfrm>
            <a:off x="9443819" y="1644941"/>
            <a:ext cx="1464172" cy="863756"/>
          </a:xfrm>
          <a:prstGeom prst="rect">
            <a:avLst/>
          </a:prstGeom>
        </p:spPr>
      </p:pic>
    </p:spTree>
    <p:extLst>
      <p:ext uri="{BB962C8B-B14F-4D97-AF65-F5344CB8AC3E}">
        <p14:creationId xmlns:p14="http://schemas.microsoft.com/office/powerpoint/2010/main" val="3396636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370FF-ACFD-777F-59A7-DE6A3FD31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778E2-5CE2-684E-BB00-FCE0F88A53AF}"/>
              </a:ext>
            </a:extLst>
          </p:cNvPr>
          <p:cNvSpPr>
            <a:spLocks noGrp="1"/>
          </p:cNvSpPr>
          <p:nvPr>
            <p:ph type="title"/>
          </p:nvPr>
        </p:nvSpPr>
        <p:spPr>
          <a:xfrm>
            <a:off x="974694" y="432193"/>
            <a:ext cx="10242592" cy="1242714"/>
          </a:xfrm>
        </p:spPr>
        <p:txBody>
          <a:bodyPr>
            <a:noAutofit/>
          </a:bodyPr>
          <a:lstStyle/>
          <a:p>
            <a:pPr algn="ctr"/>
            <a:r>
              <a:rPr lang="en-US" sz="5400" dirty="0">
                <a:latin typeface="Poppins Medium" pitchFamily="2" charset="77"/>
                <a:cs typeface="Poppins Medium" pitchFamily="2" charset="77"/>
              </a:rPr>
              <a:t>AI Is A Gas Story, Part 2</a:t>
            </a:r>
          </a:p>
        </p:txBody>
      </p:sp>
      <p:sp>
        <p:nvSpPr>
          <p:cNvPr id="6" name="TextBox 5">
            <a:extLst>
              <a:ext uri="{FF2B5EF4-FFF2-40B4-BE49-F238E27FC236}">
                <a16:creationId xmlns:a16="http://schemas.microsoft.com/office/drawing/2014/main" id="{F6D196A8-3FDA-BD7F-F82B-6433C2B1D5DD}"/>
              </a:ext>
            </a:extLst>
          </p:cNvPr>
          <p:cNvSpPr txBox="1"/>
          <p:nvPr/>
        </p:nvSpPr>
        <p:spPr>
          <a:xfrm>
            <a:off x="110293" y="6495308"/>
            <a:ext cx="7654719" cy="215444"/>
          </a:xfrm>
          <a:prstGeom prst="rect">
            <a:avLst/>
          </a:prstGeom>
          <a:noFill/>
        </p:spPr>
        <p:txBody>
          <a:bodyPr wrap="square" rtlCol="0">
            <a:spAutoFit/>
          </a:bodyPr>
          <a:lstStyle/>
          <a:p>
            <a:pPr lvl="0">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Cleanview, Halcyon, Aterio</a:t>
            </a:r>
          </a:p>
        </p:txBody>
      </p:sp>
      <p:sp>
        <p:nvSpPr>
          <p:cNvPr id="9" name="TextBox 8">
            <a:extLst>
              <a:ext uri="{FF2B5EF4-FFF2-40B4-BE49-F238E27FC236}">
                <a16:creationId xmlns:a16="http://schemas.microsoft.com/office/drawing/2014/main" id="{9C764092-F7ED-99A3-DA02-3AE94A26D642}"/>
              </a:ext>
            </a:extLst>
          </p:cNvPr>
          <p:cNvSpPr txBox="1"/>
          <p:nvPr/>
        </p:nvSpPr>
        <p:spPr>
          <a:xfrm>
            <a:off x="1872720" y="5400286"/>
            <a:ext cx="8446544" cy="707886"/>
          </a:xfrm>
          <a:prstGeom prst="rect">
            <a:avLst/>
          </a:prstGeom>
          <a:noFill/>
        </p:spPr>
        <p:txBody>
          <a:bodyPr wrap="none" rtlCol="0">
            <a:spAutoFit/>
          </a:bodyPr>
          <a:lstStyle/>
          <a:p>
            <a:pPr algn="ctr">
              <a:defRPr/>
            </a:pPr>
            <a:r>
              <a:rPr lang="en-US" sz="2000" dirty="0">
                <a:latin typeface="Poppins Medium" pitchFamily="2" charset="77"/>
                <a:ea typeface="+mj-ea"/>
                <a:cs typeface="Poppins Medium" pitchFamily="2" charset="77"/>
              </a:rPr>
              <a:t>US data center capacity, operating &amp; under construction, vs. </a:t>
            </a:r>
          </a:p>
          <a:p>
            <a:pPr algn="ctr">
              <a:defRPr/>
            </a:pPr>
            <a:r>
              <a:rPr lang="en-US" sz="2000" dirty="0">
                <a:latin typeface="Poppins Medium" pitchFamily="2" charset="77"/>
                <a:ea typeface="+mj-ea"/>
                <a:cs typeface="Poppins Medium" pitchFamily="2" charset="77"/>
              </a:rPr>
              <a:t>capacity of planned &amp; operating nat gas plants, in GW, Oct 2026</a:t>
            </a:r>
          </a:p>
        </p:txBody>
      </p:sp>
      <p:sp>
        <p:nvSpPr>
          <p:cNvPr id="7" name="TextBox 1">
            <a:extLst>
              <a:ext uri="{FF2B5EF4-FFF2-40B4-BE49-F238E27FC236}">
                <a16:creationId xmlns:a16="http://schemas.microsoft.com/office/drawing/2014/main" id="{5F6C841E-FC99-C057-7385-DEBDD66ABFC7}"/>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0" name="Picture 9">
            <a:extLst>
              <a:ext uri="{FF2B5EF4-FFF2-40B4-BE49-F238E27FC236}">
                <a16:creationId xmlns:a16="http://schemas.microsoft.com/office/drawing/2014/main" id="{0B945D33-0585-FCE5-7B3A-DD4695214BFE}"/>
              </a:ext>
            </a:extLst>
          </p:cNvPr>
          <p:cNvPicPr>
            <a:picLocks noChangeAspect="1"/>
          </p:cNvPicPr>
          <p:nvPr/>
        </p:nvPicPr>
        <p:blipFill>
          <a:blip r:embed="rId3"/>
          <a:stretch>
            <a:fillRect/>
          </a:stretch>
        </p:blipFill>
        <p:spPr>
          <a:xfrm>
            <a:off x="11764884" y="6437629"/>
            <a:ext cx="316823" cy="316823"/>
          </a:xfrm>
          <a:prstGeom prst="rect">
            <a:avLst/>
          </a:prstGeom>
        </p:spPr>
      </p:pic>
      <p:graphicFrame>
        <p:nvGraphicFramePr>
          <p:cNvPr id="3" name="Chart 2">
            <a:extLst>
              <a:ext uri="{FF2B5EF4-FFF2-40B4-BE49-F238E27FC236}">
                <a16:creationId xmlns:a16="http://schemas.microsoft.com/office/drawing/2014/main" id="{7339FA07-289B-C57F-E68B-7EB3B5E1D126}"/>
              </a:ext>
            </a:extLst>
          </p:cNvPr>
          <p:cNvGraphicFramePr>
            <a:graphicFrameLocks/>
          </p:cNvGraphicFramePr>
          <p:nvPr/>
        </p:nvGraphicFramePr>
        <p:xfrm>
          <a:off x="1149487" y="1868475"/>
          <a:ext cx="9893006" cy="35318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0492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0123B5ED-43B2-00B6-9E35-7B8F0A694DA2}"/>
              </a:ext>
            </a:extLst>
          </p:cNvPr>
          <p:cNvGraphicFramePr>
            <a:graphicFrameLocks/>
          </p:cNvGraphicFramePr>
          <p:nvPr/>
        </p:nvGraphicFramePr>
        <p:xfrm>
          <a:off x="706279" y="1264922"/>
          <a:ext cx="10779433" cy="479718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826130" y="753809"/>
            <a:ext cx="10539732" cy="1022227"/>
          </a:xfrm>
        </p:spPr>
        <p:txBody>
          <a:bodyPr>
            <a:noAutofit/>
          </a:bodyPr>
          <a:lstStyle/>
          <a:p>
            <a:pPr algn="ctr"/>
            <a:r>
              <a:rPr lang="en-US" sz="4800" dirty="0">
                <a:latin typeface="Poppins Medium" pitchFamily="2" charset="77"/>
                <a:cs typeface="Poppins Medium" pitchFamily="2" charset="77"/>
              </a:rPr>
              <a:t>Since 2001, US Gas-Fired Power Generation Has Nearly Tripled</a:t>
            </a:r>
          </a:p>
        </p:txBody>
      </p:sp>
      <p:sp>
        <p:nvSpPr>
          <p:cNvPr id="6" name="TextBox 5">
            <a:extLst>
              <a:ext uri="{FF2B5EF4-FFF2-40B4-BE49-F238E27FC236}">
                <a16:creationId xmlns:a16="http://schemas.microsoft.com/office/drawing/2014/main" id="{0B5D798F-219B-1C4F-AA9C-0C40B945EF95}"/>
              </a:ext>
            </a:extLst>
          </p:cNvPr>
          <p:cNvSpPr txBox="1"/>
          <p:nvPr/>
        </p:nvSpPr>
        <p:spPr>
          <a:xfrm>
            <a:off x="221346" y="6523771"/>
            <a:ext cx="5607953" cy="215444"/>
          </a:xfrm>
          <a:prstGeom prst="rect">
            <a:avLst/>
          </a:prstGeom>
          <a:noFill/>
        </p:spPr>
        <p:txBody>
          <a:bodyPr wrap="square" rtlCol="0">
            <a:spAutoFit/>
          </a:bodyPr>
          <a:lstStyle/>
          <a:p>
            <a:pPr lvl="0">
              <a:defRPr/>
            </a:pPr>
            <a:r>
              <a:rPr kumimoji="0" lang="en-US" sz="800" u="none" strike="noStrike" kern="1200" cap="none" spc="0" normalizeH="0" baseline="0" noProof="0" dirty="0">
                <a:ln>
                  <a:noFill/>
                </a:ln>
                <a:effectLst/>
                <a:uLnTx/>
                <a:uFillTx/>
                <a:latin typeface="Poppins Medium" pitchFamily="2" charset="77"/>
                <a:cs typeface="Poppins Medium" pitchFamily="2" charset="77"/>
              </a:rPr>
              <a:t>Source: EIA, </a:t>
            </a:r>
            <a:r>
              <a:rPr kumimoji="0" lang="en-US" sz="800" u="none" strike="noStrike" kern="1200" cap="none" spc="0" normalizeH="0" baseline="0" noProof="0" dirty="0">
                <a:ln>
                  <a:noFill/>
                </a:ln>
                <a:effectLst/>
                <a:uLnTx/>
                <a:uFillTx/>
                <a:latin typeface="Poppins Medium" pitchFamily="2" charset="77"/>
                <a:cs typeface="Poppins Medium" pitchFamily="2" charset="77"/>
                <a:hlinkClick r:id="rId4"/>
              </a:rPr>
              <a:t>https://www.eia.gov/</a:t>
            </a:r>
            <a:r>
              <a:rPr kumimoji="0" lang="en-US" sz="800" u="none" strike="noStrike" kern="1200" cap="none" spc="0" normalizeH="0" baseline="0" noProof="0" dirty="0" err="1">
                <a:ln>
                  <a:noFill/>
                </a:ln>
                <a:effectLst/>
                <a:uLnTx/>
                <a:uFillTx/>
                <a:latin typeface="Poppins Medium" pitchFamily="2" charset="77"/>
                <a:cs typeface="Poppins Medium" pitchFamily="2" charset="77"/>
                <a:hlinkClick r:id="rId4"/>
              </a:rPr>
              <a:t>dnav</a:t>
            </a:r>
            <a:r>
              <a:rPr kumimoji="0" lang="en-US" sz="800" u="none" strike="noStrike" kern="1200" cap="none" spc="0" normalizeH="0" baseline="0" noProof="0" dirty="0">
                <a:ln>
                  <a:noFill/>
                </a:ln>
                <a:effectLst/>
                <a:uLnTx/>
                <a:uFillTx/>
                <a:latin typeface="Poppins Medium" pitchFamily="2" charset="77"/>
                <a:cs typeface="Poppins Medium" pitchFamily="2" charset="77"/>
                <a:hlinkClick r:id="rId4"/>
              </a:rPr>
              <a:t>/ng/hist/n3045us2A.htm</a:t>
            </a:r>
            <a:r>
              <a:rPr lang="en-US" sz="800" dirty="0">
                <a:latin typeface="Poppins Medium" pitchFamily="2" charset="77"/>
                <a:cs typeface="Poppins Medium" pitchFamily="2" charset="77"/>
              </a:rPr>
              <a:t>, , </a:t>
            </a:r>
            <a:r>
              <a:rPr lang="en-US" sz="800" dirty="0">
                <a:latin typeface="Poppins Medium" pitchFamily="2" charset="77"/>
                <a:cs typeface="Poppins Medium" pitchFamily="2" charset="77"/>
                <a:hlinkClick r:id="rId5"/>
              </a:rPr>
              <a:t>https://tinyurl.com/mrxjb7hx</a:t>
            </a:r>
            <a:r>
              <a:rPr lang="en-US" sz="800" dirty="0">
                <a:latin typeface="Poppins Medium" pitchFamily="2" charset="77"/>
                <a:cs typeface="Poppins Medium" pitchFamily="2" charset="77"/>
              </a:rPr>
              <a:t>    </a:t>
            </a:r>
          </a:p>
        </p:txBody>
      </p:sp>
      <p:sp>
        <p:nvSpPr>
          <p:cNvPr id="12" name="TextBox 11">
            <a:extLst>
              <a:ext uri="{FF2B5EF4-FFF2-40B4-BE49-F238E27FC236}">
                <a16:creationId xmlns:a16="http://schemas.microsoft.com/office/drawing/2014/main" id="{1BD4D394-4EF0-A481-408C-C4FBCE336A13}"/>
              </a:ext>
            </a:extLst>
          </p:cNvPr>
          <p:cNvSpPr txBox="1"/>
          <p:nvPr/>
        </p:nvSpPr>
        <p:spPr>
          <a:xfrm>
            <a:off x="3718586" y="6062106"/>
            <a:ext cx="4754828" cy="400110"/>
          </a:xfrm>
          <a:prstGeom prst="rect">
            <a:avLst/>
          </a:prstGeom>
          <a:noFill/>
        </p:spPr>
        <p:txBody>
          <a:bodyPr wrap="none" rtlCol="0">
            <a:spAutoFit/>
          </a:bodyPr>
          <a:lstStyle/>
          <a:p>
            <a:pPr lvl="0" algn="ctr">
              <a:defRPr/>
            </a:pPr>
            <a:r>
              <a:rPr lang="en-US" sz="2000" dirty="0">
                <a:solidFill>
                  <a:prstClr val="black"/>
                </a:solidFill>
                <a:latin typeface="Poppins Medium" pitchFamily="2" charset="77"/>
                <a:cs typeface="Poppins Medium" pitchFamily="2" charset="77"/>
              </a:rPr>
              <a:t>Power burn, Tcf/year, 1997 to 2025 </a:t>
            </a:r>
            <a:endParaRPr kumimoji="0" lang="en-US" sz="2000" u="none" strike="noStrike" kern="1200" cap="none" spc="0" normalizeH="0" baseline="0" noProof="0" dirty="0">
              <a:ln>
                <a:noFill/>
              </a:ln>
              <a:solidFill>
                <a:prstClr val="black"/>
              </a:solidFill>
              <a:effectLst/>
              <a:uLnTx/>
              <a:uFillTx/>
              <a:latin typeface="Poppins Medium" pitchFamily="2" charset="77"/>
              <a:cs typeface="Poppins Medium" pitchFamily="2" charset="77"/>
            </a:endParaRPr>
          </a:p>
        </p:txBody>
      </p:sp>
      <p:sp>
        <p:nvSpPr>
          <p:cNvPr id="14" name="Oval 13">
            <a:extLst>
              <a:ext uri="{FF2B5EF4-FFF2-40B4-BE49-F238E27FC236}">
                <a16:creationId xmlns:a16="http://schemas.microsoft.com/office/drawing/2014/main" id="{CFBC89BB-3D39-ACF1-E305-F87F8B883A4A}"/>
              </a:ext>
            </a:extLst>
          </p:cNvPr>
          <p:cNvSpPr/>
          <p:nvPr/>
        </p:nvSpPr>
        <p:spPr>
          <a:xfrm>
            <a:off x="5829300" y="3355457"/>
            <a:ext cx="6051517" cy="193780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Poppins Medium" pitchFamily="2" charset="77"/>
                <a:cs typeface="Poppins Medium" pitchFamily="2" charset="77"/>
              </a:rPr>
              <a:t>When Enron failed, 16%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Poppins Medium" pitchFamily="2" charset="77"/>
                <a:cs typeface="Poppins Medium" pitchFamily="2" charset="77"/>
              </a:rPr>
              <a:t>(639 TWh) of US electricity came from gas-fired plants.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Poppins Medium" pitchFamily="2" charset="77"/>
                <a:cs typeface="Poppins Medium" pitchFamily="2" charset="77"/>
              </a:rPr>
              <a:t>In 2025, it was 41% (1,807 TWh).</a:t>
            </a:r>
            <a:endParaRPr kumimoji="0" lang="en-US" sz="2000" u="none" strike="noStrike" kern="1200" cap="none" spc="0" normalizeH="0" baseline="0" noProof="0" dirty="0">
              <a:ln>
                <a:noFill/>
              </a:ln>
              <a:solidFill>
                <a:schemeClr val="bg1"/>
              </a:solidFill>
              <a:effectLst/>
              <a:uLnTx/>
              <a:uFillTx/>
              <a:latin typeface="Poppins Medium" pitchFamily="2" charset="77"/>
              <a:cs typeface="Poppins Medium" pitchFamily="2" charset="77"/>
            </a:endParaRPr>
          </a:p>
        </p:txBody>
      </p:sp>
      <p:pic>
        <p:nvPicPr>
          <p:cNvPr id="5" name="Picture 4">
            <a:extLst>
              <a:ext uri="{FF2B5EF4-FFF2-40B4-BE49-F238E27FC236}">
                <a16:creationId xmlns:a16="http://schemas.microsoft.com/office/drawing/2014/main" id="{6132F4CB-B5DE-051F-D380-4199C04945B8}"/>
              </a:ext>
            </a:extLst>
          </p:cNvPr>
          <p:cNvPicPr>
            <a:picLocks noChangeAspect="1"/>
          </p:cNvPicPr>
          <p:nvPr/>
        </p:nvPicPr>
        <p:blipFill>
          <a:blip r:embed="rId6"/>
          <a:stretch>
            <a:fillRect/>
          </a:stretch>
        </p:blipFill>
        <p:spPr>
          <a:xfrm>
            <a:off x="1865939" y="4291150"/>
            <a:ext cx="953376" cy="914700"/>
          </a:xfrm>
          <a:prstGeom prst="rect">
            <a:avLst/>
          </a:prstGeom>
        </p:spPr>
      </p:pic>
      <p:sp>
        <p:nvSpPr>
          <p:cNvPr id="8" name="TextBox 7">
            <a:extLst>
              <a:ext uri="{FF2B5EF4-FFF2-40B4-BE49-F238E27FC236}">
                <a16:creationId xmlns:a16="http://schemas.microsoft.com/office/drawing/2014/main" id="{2BCF1E91-3963-1931-0213-AC18BCD70142}"/>
              </a:ext>
            </a:extLst>
          </p:cNvPr>
          <p:cNvSpPr txBox="1"/>
          <p:nvPr/>
        </p:nvSpPr>
        <p:spPr>
          <a:xfrm>
            <a:off x="11157542" y="1545295"/>
            <a:ext cx="723275" cy="461665"/>
          </a:xfrm>
          <a:prstGeom prst="rect">
            <a:avLst/>
          </a:prstGeom>
          <a:noFill/>
        </p:spPr>
        <p:txBody>
          <a:bodyPr wrap="none" rtlCol="0">
            <a:spAutoFit/>
          </a:bodyPr>
          <a:lstStyle/>
          <a:p>
            <a:r>
              <a:rPr lang="en-US" sz="2400" b="1" dirty="0">
                <a:highlight>
                  <a:srgbClr val="FFFF00"/>
                </a:highlight>
                <a:latin typeface="Times New Roman" panose="02020603050405020304" pitchFamily="18" charset="0"/>
                <a:cs typeface="Times New Roman" panose="02020603050405020304" pitchFamily="18" charset="0"/>
              </a:rPr>
              <a:t>13.0</a:t>
            </a:r>
          </a:p>
        </p:txBody>
      </p:sp>
      <p:sp>
        <p:nvSpPr>
          <p:cNvPr id="9" name="TextBox 8">
            <a:extLst>
              <a:ext uri="{FF2B5EF4-FFF2-40B4-BE49-F238E27FC236}">
                <a16:creationId xmlns:a16="http://schemas.microsoft.com/office/drawing/2014/main" id="{B07E2725-7D1F-DA3F-5AE4-A6849F17899D}"/>
              </a:ext>
            </a:extLst>
          </p:cNvPr>
          <p:cNvSpPr txBox="1"/>
          <p:nvPr/>
        </p:nvSpPr>
        <p:spPr>
          <a:xfrm>
            <a:off x="2121865" y="3449759"/>
            <a:ext cx="569387" cy="461665"/>
          </a:xfrm>
          <a:prstGeom prst="rect">
            <a:avLst/>
          </a:prstGeom>
          <a:noFill/>
        </p:spPr>
        <p:txBody>
          <a:bodyPr wrap="none" rtlCol="0">
            <a:spAutoFit/>
          </a:bodyPr>
          <a:lstStyle/>
          <a:p>
            <a:r>
              <a:rPr lang="en-US" sz="2400" b="1" dirty="0">
                <a:highlight>
                  <a:srgbClr val="FFFF00"/>
                </a:highlight>
                <a:latin typeface="Times New Roman" panose="02020603050405020304" pitchFamily="18" charset="0"/>
                <a:cs typeface="Times New Roman" panose="02020603050405020304" pitchFamily="18" charset="0"/>
              </a:rPr>
              <a:t>5.3</a:t>
            </a:r>
          </a:p>
        </p:txBody>
      </p:sp>
      <p:sp>
        <p:nvSpPr>
          <p:cNvPr id="3" name="TextBox 1">
            <a:extLst>
              <a:ext uri="{FF2B5EF4-FFF2-40B4-BE49-F238E27FC236}">
                <a16:creationId xmlns:a16="http://schemas.microsoft.com/office/drawing/2014/main" id="{7969EEEA-2590-E928-47CC-51DFFCC8087B}"/>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4" name="Picture 3">
            <a:extLst>
              <a:ext uri="{FF2B5EF4-FFF2-40B4-BE49-F238E27FC236}">
                <a16:creationId xmlns:a16="http://schemas.microsoft.com/office/drawing/2014/main" id="{3A384BAA-0B51-2759-35AD-FD48862C09E7}"/>
              </a:ext>
            </a:extLst>
          </p:cNvPr>
          <p:cNvPicPr>
            <a:picLocks noChangeAspect="1"/>
          </p:cNvPicPr>
          <p:nvPr/>
        </p:nvPicPr>
        <p:blipFill>
          <a:blip r:embed="rId7"/>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4092869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5A38C-546C-3047-7C67-D35161390525}"/>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86C5B12-3F7E-8046-8DCB-CBFD1243893F}"/>
              </a:ext>
            </a:extLst>
          </p:cNvPr>
          <p:cNvGraphicFramePr>
            <a:graphicFrameLocks/>
          </p:cNvGraphicFramePr>
          <p:nvPr/>
        </p:nvGraphicFramePr>
        <p:xfrm>
          <a:off x="1085599" y="2267624"/>
          <a:ext cx="10020795" cy="330163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545C60B-A7E3-2BD0-CCEF-95DCA46A39EE}"/>
              </a:ext>
            </a:extLst>
          </p:cNvPr>
          <p:cNvSpPr>
            <a:spLocks noGrp="1"/>
          </p:cNvSpPr>
          <p:nvPr>
            <p:ph type="title"/>
          </p:nvPr>
        </p:nvSpPr>
        <p:spPr>
          <a:xfrm>
            <a:off x="792153" y="662768"/>
            <a:ext cx="10607685" cy="832593"/>
          </a:xfrm>
        </p:spPr>
        <p:txBody>
          <a:bodyPr>
            <a:noAutofit/>
          </a:bodyPr>
          <a:lstStyle/>
          <a:p>
            <a:pPr algn="ctr"/>
            <a:r>
              <a:rPr lang="en-US" sz="4800" dirty="0">
                <a:latin typeface="Poppins Medium" pitchFamily="2" charset="77"/>
                <a:cs typeface="Poppins Medium" pitchFamily="2" charset="77"/>
              </a:rPr>
              <a:t>Gas Turbine Orders Are Dwarfing The Growth Of SMRs</a:t>
            </a:r>
          </a:p>
        </p:txBody>
      </p:sp>
      <p:sp>
        <p:nvSpPr>
          <p:cNvPr id="12" name="TextBox 11">
            <a:extLst>
              <a:ext uri="{FF2B5EF4-FFF2-40B4-BE49-F238E27FC236}">
                <a16:creationId xmlns:a16="http://schemas.microsoft.com/office/drawing/2014/main" id="{CB7B17BE-8327-5488-BED3-9E32DAC78BB7}"/>
              </a:ext>
            </a:extLst>
          </p:cNvPr>
          <p:cNvSpPr txBox="1"/>
          <p:nvPr/>
        </p:nvSpPr>
        <p:spPr>
          <a:xfrm>
            <a:off x="158619" y="6480624"/>
            <a:ext cx="840664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latin typeface="Poppins Medium" pitchFamily="2" charset="77"/>
                <a:cs typeface="Poppins Medium" pitchFamily="2" charset="77"/>
              </a:rPr>
              <a:t>Sources: Company reports, author estimates for Doosan &amp; CAT</a:t>
            </a:r>
          </a:p>
        </p:txBody>
      </p:sp>
      <p:sp>
        <p:nvSpPr>
          <p:cNvPr id="10" name="TextBox 9">
            <a:extLst>
              <a:ext uri="{FF2B5EF4-FFF2-40B4-BE49-F238E27FC236}">
                <a16:creationId xmlns:a16="http://schemas.microsoft.com/office/drawing/2014/main" id="{C36DAA79-D2B4-2C77-D626-9DE80D99E86C}"/>
              </a:ext>
            </a:extLst>
          </p:cNvPr>
          <p:cNvSpPr txBox="1"/>
          <p:nvPr/>
        </p:nvSpPr>
        <p:spPr>
          <a:xfrm>
            <a:off x="2591076" y="5422246"/>
            <a:ext cx="797554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SMRs under construction in N. America vs.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order backlog for gas turbines, in GW, by manufacturer</a:t>
            </a:r>
          </a:p>
        </p:txBody>
      </p:sp>
      <p:sp>
        <p:nvSpPr>
          <p:cNvPr id="4" name="TextBox 1">
            <a:extLst>
              <a:ext uri="{FF2B5EF4-FFF2-40B4-BE49-F238E27FC236}">
                <a16:creationId xmlns:a16="http://schemas.microsoft.com/office/drawing/2014/main" id="{D206C695-DC81-4E31-D1B7-16266F8FBC3F}"/>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6" name="Picture 5">
            <a:extLst>
              <a:ext uri="{FF2B5EF4-FFF2-40B4-BE49-F238E27FC236}">
                <a16:creationId xmlns:a16="http://schemas.microsoft.com/office/drawing/2014/main" id="{A9203A66-0BDA-7947-7790-4A987AF599A9}"/>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9" name="TextBox 8">
            <a:extLst>
              <a:ext uri="{FF2B5EF4-FFF2-40B4-BE49-F238E27FC236}">
                <a16:creationId xmlns:a16="http://schemas.microsoft.com/office/drawing/2014/main" id="{B38365BD-364C-1A1F-65FC-34C826099EFA}"/>
              </a:ext>
            </a:extLst>
          </p:cNvPr>
          <p:cNvSpPr txBox="1"/>
          <p:nvPr/>
        </p:nvSpPr>
        <p:spPr>
          <a:xfrm>
            <a:off x="9087308" y="4501547"/>
            <a:ext cx="612668" cy="369332"/>
          </a:xfrm>
          <a:prstGeom prst="rect">
            <a:avLst/>
          </a:prstGeom>
          <a:noFill/>
        </p:spPr>
        <p:txBody>
          <a:bodyPr wrap="none" rtlCol="0">
            <a:spAutoFit/>
          </a:bodyPr>
          <a:lstStyle/>
          <a:p>
            <a:r>
              <a:rPr lang="en-US">
                <a:solidFill>
                  <a:schemeClr val="bg1"/>
                </a:solidFill>
                <a:latin typeface="Poppins Medium" pitchFamily="2" charset="77"/>
                <a:cs typeface="Poppins Medium" pitchFamily="2" charset="77"/>
              </a:rPr>
              <a:t>MHI</a:t>
            </a:r>
          </a:p>
        </p:txBody>
      </p:sp>
      <p:sp>
        <p:nvSpPr>
          <p:cNvPr id="11" name="TextBox 10">
            <a:extLst>
              <a:ext uri="{FF2B5EF4-FFF2-40B4-BE49-F238E27FC236}">
                <a16:creationId xmlns:a16="http://schemas.microsoft.com/office/drawing/2014/main" id="{255C92D7-88A0-4A9D-F335-B0D18EDA95D3}"/>
              </a:ext>
            </a:extLst>
          </p:cNvPr>
          <p:cNvSpPr txBox="1"/>
          <p:nvPr/>
        </p:nvSpPr>
        <p:spPr>
          <a:xfrm>
            <a:off x="7294137" y="4502483"/>
            <a:ext cx="1183337" cy="369332"/>
          </a:xfrm>
          <a:prstGeom prst="rect">
            <a:avLst/>
          </a:prstGeom>
          <a:noFill/>
        </p:spPr>
        <p:txBody>
          <a:bodyPr wrap="none" rtlCol="0">
            <a:spAutoFit/>
          </a:bodyPr>
          <a:lstStyle/>
          <a:p>
            <a:r>
              <a:rPr lang="en-US">
                <a:solidFill>
                  <a:schemeClr val="bg1"/>
                </a:solidFill>
                <a:latin typeface="Poppins Medium" pitchFamily="2" charset="77"/>
                <a:cs typeface="Poppins Medium" pitchFamily="2" charset="77"/>
              </a:rPr>
              <a:t>Siemens</a:t>
            </a:r>
          </a:p>
        </p:txBody>
      </p:sp>
      <p:sp>
        <p:nvSpPr>
          <p:cNvPr id="13" name="TextBox 12">
            <a:extLst>
              <a:ext uri="{FF2B5EF4-FFF2-40B4-BE49-F238E27FC236}">
                <a16:creationId xmlns:a16="http://schemas.microsoft.com/office/drawing/2014/main" id="{A1E7E1CC-D40F-57E8-05E5-AAC8BA7C057E}"/>
              </a:ext>
            </a:extLst>
          </p:cNvPr>
          <p:cNvSpPr txBox="1"/>
          <p:nvPr/>
        </p:nvSpPr>
        <p:spPr>
          <a:xfrm>
            <a:off x="4637990" y="4488482"/>
            <a:ext cx="1519968" cy="369332"/>
          </a:xfrm>
          <a:prstGeom prst="rect">
            <a:avLst/>
          </a:prstGeom>
          <a:noFill/>
        </p:spPr>
        <p:txBody>
          <a:bodyPr wrap="none" rtlCol="0">
            <a:spAutoFit/>
          </a:bodyPr>
          <a:lstStyle/>
          <a:p>
            <a:r>
              <a:rPr lang="en-US">
                <a:solidFill>
                  <a:schemeClr val="bg1"/>
                </a:solidFill>
                <a:latin typeface="Poppins Medium" pitchFamily="2" charset="77"/>
                <a:cs typeface="Poppins Medium" pitchFamily="2" charset="77"/>
              </a:rPr>
              <a:t>GE Vernova</a:t>
            </a:r>
          </a:p>
        </p:txBody>
      </p:sp>
      <p:sp>
        <p:nvSpPr>
          <p:cNvPr id="14" name="TextBox 13">
            <a:extLst>
              <a:ext uri="{FF2B5EF4-FFF2-40B4-BE49-F238E27FC236}">
                <a16:creationId xmlns:a16="http://schemas.microsoft.com/office/drawing/2014/main" id="{2D172AC9-C6D2-D8E5-DD69-6DAB61E3935A}"/>
              </a:ext>
            </a:extLst>
          </p:cNvPr>
          <p:cNvSpPr txBox="1"/>
          <p:nvPr/>
        </p:nvSpPr>
        <p:spPr>
          <a:xfrm>
            <a:off x="10235445" y="4488482"/>
            <a:ext cx="566181" cy="400110"/>
          </a:xfrm>
          <a:prstGeom prst="rect">
            <a:avLst/>
          </a:prstGeom>
          <a:noFill/>
        </p:spPr>
        <p:txBody>
          <a:bodyPr wrap="none" rtlCol="0">
            <a:spAutoFit/>
          </a:bodyPr>
          <a:lstStyle/>
          <a:p>
            <a:r>
              <a:rPr lang="en-US" sz="2000">
                <a:highlight>
                  <a:srgbClr val="FFFF00"/>
                </a:highlight>
                <a:latin typeface="Poppins Medium" pitchFamily="2" charset="77"/>
                <a:cs typeface="Poppins Medium" pitchFamily="2" charset="77"/>
              </a:rPr>
              <a:t>271</a:t>
            </a:r>
          </a:p>
        </p:txBody>
      </p:sp>
      <p:sp>
        <p:nvSpPr>
          <p:cNvPr id="15" name="TextBox 14">
            <a:extLst>
              <a:ext uri="{FF2B5EF4-FFF2-40B4-BE49-F238E27FC236}">
                <a16:creationId xmlns:a16="http://schemas.microsoft.com/office/drawing/2014/main" id="{A8E31506-8E78-41E5-8B57-A60056065EEE}"/>
              </a:ext>
            </a:extLst>
          </p:cNvPr>
          <p:cNvSpPr txBox="1"/>
          <p:nvPr/>
        </p:nvSpPr>
        <p:spPr>
          <a:xfrm>
            <a:off x="3619671" y="2967755"/>
            <a:ext cx="556563" cy="400110"/>
          </a:xfrm>
          <a:prstGeom prst="rect">
            <a:avLst/>
          </a:prstGeom>
          <a:noFill/>
        </p:spPr>
        <p:txBody>
          <a:bodyPr wrap="none" rtlCol="0">
            <a:spAutoFit/>
          </a:bodyPr>
          <a:lstStyle/>
          <a:p>
            <a:r>
              <a:rPr lang="en-US" sz="2000">
                <a:highlight>
                  <a:srgbClr val="FFFF00"/>
                </a:highlight>
                <a:latin typeface="Poppins Medium" pitchFamily="2" charset="77"/>
                <a:cs typeface="Poppins Medium" pitchFamily="2" charset="77"/>
              </a:rPr>
              <a:t>0.7</a:t>
            </a:r>
          </a:p>
        </p:txBody>
      </p:sp>
      <p:sp>
        <p:nvSpPr>
          <p:cNvPr id="7" name="Oval 6">
            <a:extLst>
              <a:ext uri="{FF2B5EF4-FFF2-40B4-BE49-F238E27FC236}">
                <a16:creationId xmlns:a16="http://schemas.microsoft.com/office/drawing/2014/main" id="{446EDE22-6E79-73A7-2EFA-5E385A773CEC}"/>
              </a:ext>
            </a:extLst>
          </p:cNvPr>
          <p:cNvSpPr/>
          <p:nvPr/>
        </p:nvSpPr>
        <p:spPr>
          <a:xfrm>
            <a:off x="5716803" y="1996070"/>
            <a:ext cx="5389591" cy="179447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Poppins Medium" pitchFamily="2" charset="77"/>
                <a:cs typeface="Poppins Medium" pitchFamily="2" charset="77"/>
              </a:rPr>
              <a:t>GEV backlog: ~ 125 GW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Poppins Medium" pitchFamily="2" charset="77"/>
                <a:cs typeface="Poppins Medium" pitchFamily="2" charset="77"/>
              </a:rPr>
              <a:t>SMERY backlog: ~ 95 GW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Poppins Medium" pitchFamily="2" charset="77"/>
                <a:cs typeface="Poppins Medium" pitchFamily="2" charset="77"/>
              </a:rPr>
              <a:t>MHVYF backlog: ~ 30 GW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Poppins Medium" pitchFamily="2" charset="77"/>
                <a:cs typeface="Poppins Medium" pitchFamily="2" charset="77"/>
              </a:rPr>
              <a:t>N. American SMRs: &lt; 1 GW.</a:t>
            </a:r>
            <a:endParaRPr kumimoji="0" lang="en-US" sz="2000" b="0" i="0" u="none" strike="noStrike" kern="1200" cap="none" spc="0" normalizeH="0" baseline="0" noProof="0" dirty="0">
              <a:ln>
                <a:noFill/>
              </a:ln>
              <a:solidFill>
                <a:prstClr val="white"/>
              </a:solidFill>
              <a:effectLst/>
              <a:uLnTx/>
              <a:uFillTx/>
              <a:latin typeface="Poppins Medium" pitchFamily="2" charset="77"/>
              <a:ea typeface="+mn-ea"/>
              <a:cs typeface="Poppins Medium" pitchFamily="2" charset="77"/>
            </a:endParaRPr>
          </a:p>
        </p:txBody>
      </p:sp>
    </p:spTree>
    <p:extLst>
      <p:ext uri="{BB962C8B-B14F-4D97-AF65-F5344CB8AC3E}">
        <p14:creationId xmlns:p14="http://schemas.microsoft.com/office/powerpoint/2010/main" val="2853176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7A975-387B-24A7-FCDD-10A4EB96B0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E9976-260F-2CD5-FD1B-A3DF244A659A}"/>
              </a:ext>
            </a:extLst>
          </p:cNvPr>
          <p:cNvSpPr>
            <a:spLocks noGrp="1"/>
          </p:cNvSpPr>
          <p:nvPr>
            <p:ph type="title"/>
          </p:nvPr>
        </p:nvSpPr>
        <p:spPr>
          <a:xfrm>
            <a:off x="1522297" y="472820"/>
            <a:ext cx="9147402" cy="1242714"/>
          </a:xfrm>
        </p:spPr>
        <p:txBody>
          <a:bodyPr>
            <a:noAutofit/>
          </a:bodyPr>
          <a:lstStyle/>
          <a:p>
            <a:pPr algn="ctr"/>
            <a:r>
              <a:rPr lang="en-US" sz="4800" dirty="0">
                <a:latin typeface="Poppins Medium" pitchFamily="2" charset="77"/>
                <a:cs typeface="Poppins Medium" pitchFamily="2" charset="77"/>
              </a:rPr>
              <a:t>Even ICE Generators Are Dwarfing SMRs </a:t>
            </a:r>
          </a:p>
        </p:txBody>
      </p:sp>
      <p:sp>
        <p:nvSpPr>
          <p:cNvPr id="6" name="TextBox 5">
            <a:extLst>
              <a:ext uri="{FF2B5EF4-FFF2-40B4-BE49-F238E27FC236}">
                <a16:creationId xmlns:a16="http://schemas.microsoft.com/office/drawing/2014/main" id="{79311E90-7F88-1E00-0132-03C33B865B9C}"/>
              </a:ext>
            </a:extLst>
          </p:cNvPr>
          <p:cNvSpPr txBox="1"/>
          <p:nvPr/>
        </p:nvSpPr>
        <p:spPr>
          <a:xfrm>
            <a:off x="221347" y="6523770"/>
            <a:ext cx="76547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Company reports, news media.</a:t>
            </a:r>
          </a:p>
        </p:txBody>
      </p:sp>
      <p:sp>
        <p:nvSpPr>
          <p:cNvPr id="9" name="TextBox 8">
            <a:extLst>
              <a:ext uri="{FF2B5EF4-FFF2-40B4-BE49-F238E27FC236}">
                <a16:creationId xmlns:a16="http://schemas.microsoft.com/office/drawing/2014/main" id="{0EC607FA-8F36-3579-BD70-D8974328B19B}"/>
              </a:ext>
            </a:extLst>
          </p:cNvPr>
          <p:cNvSpPr txBox="1"/>
          <p:nvPr/>
        </p:nvSpPr>
        <p:spPr>
          <a:xfrm>
            <a:off x="1447932" y="5683396"/>
            <a:ext cx="9296135" cy="707886"/>
          </a:xfrm>
          <a:prstGeom prst="rect">
            <a:avLst/>
          </a:prstGeom>
          <a:noFill/>
        </p:spPr>
        <p:txBody>
          <a:bodyPr wrap="none" rtlCol="0">
            <a:spAutoFit/>
          </a:bodyPr>
          <a:lstStyle/>
          <a:p>
            <a:pPr lvl="0" algn="ctr">
              <a:defRPr/>
            </a:pPr>
            <a:r>
              <a:rPr lang="en-US" sz="2000">
                <a:solidFill>
                  <a:prstClr val="black"/>
                </a:solidFill>
                <a:latin typeface="Poppins Medium" pitchFamily="2" charset="77"/>
                <a:cs typeface="Poppins Medium" pitchFamily="2" charset="77"/>
              </a:rPr>
              <a:t>SMRs under construction in N. America vs. </a:t>
            </a:r>
          </a:p>
          <a:p>
            <a:pPr lvl="0" algn="ctr">
              <a:defRPr/>
            </a:pPr>
            <a:r>
              <a:rPr lang="en-US" sz="2000">
                <a:solidFill>
                  <a:prstClr val="black"/>
                </a:solidFill>
                <a:latin typeface="Poppins Medium" pitchFamily="2" charset="77"/>
                <a:cs typeface="Poppins Medium" pitchFamily="2" charset="77"/>
              </a:rPr>
              <a:t>order backlog for ICE engines for data centers, in GW, by manufacturer</a:t>
            </a:r>
            <a:endParaRPr lang="en-US" sz="2000" dirty="0">
              <a:latin typeface="Poppins Medium" pitchFamily="2" charset="77"/>
              <a:ea typeface="+mj-ea"/>
              <a:cs typeface="Poppins Medium" pitchFamily="2" charset="77"/>
            </a:endParaRPr>
          </a:p>
        </p:txBody>
      </p:sp>
      <p:sp>
        <p:nvSpPr>
          <p:cNvPr id="7" name="TextBox 1">
            <a:extLst>
              <a:ext uri="{FF2B5EF4-FFF2-40B4-BE49-F238E27FC236}">
                <a16:creationId xmlns:a16="http://schemas.microsoft.com/office/drawing/2014/main" id="{D8C3F835-A763-C791-CFC3-CF9387F3820B}"/>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10" name="Picture 9">
            <a:extLst>
              <a:ext uri="{FF2B5EF4-FFF2-40B4-BE49-F238E27FC236}">
                <a16:creationId xmlns:a16="http://schemas.microsoft.com/office/drawing/2014/main" id="{BF12C0ED-8173-58DC-56BF-8844D627C4FF}"/>
              </a:ext>
            </a:extLst>
          </p:cNvPr>
          <p:cNvPicPr>
            <a:picLocks noChangeAspect="1"/>
          </p:cNvPicPr>
          <p:nvPr/>
        </p:nvPicPr>
        <p:blipFill>
          <a:blip r:embed="rId3"/>
          <a:stretch>
            <a:fillRect/>
          </a:stretch>
        </p:blipFill>
        <p:spPr>
          <a:xfrm>
            <a:off x="11764884" y="6437629"/>
            <a:ext cx="316823" cy="316823"/>
          </a:xfrm>
          <a:prstGeom prst="rect">
            <a:avLst/>
          </a:prstGeom>
        </p:spPr>
      </p:pic>
      <p:graphicFrame>
        <p:nvGraphicFramePr>
          <p:cNvPr id="3" name="Chart 2">
            <a:extLst>
              <a:ext uri="{FF2B5EF4-FFF2-40B4-BE49-F238E27FC236}">
                <a16:creationId xmlns:a16="http://schemas.microsoft.com/office/drawing/2014/main" id="{40839B8E-3C6C-8643-A9C0-FFCCCFD01C87}"/>
              </a:ext>
            </a:extLst>
          </p:cNvPr>
          <p:cNvGraphicFramePr>
            <a:graphicFrameLocks/>
          </p:cNvGraphicFramePr>
          <p:nvPr/>
        </p:nvGraphicFramePr>
        <p:xfrm>
          <a:off x="1203365" y="2265150"/>
          <a:ext cx="9785267" cy="3475751"/>
        </p:xfrm>
        <a:graphic>
          <a:graphicData uri="http://schemas.openxmlformats.org/drawingml/2006/chart">
            <c:chart xmlns:c="http://schemas.openxmlformats.org/drawingml/2006/chart" xmlns:r="http://schemas.openxmlformats.org/officeDocument/2006/relationships" r:id="rId4"/>
          </a:graphicData>
        </a:graphic>
      </p:graphicFrame>
      <p:sp>
        <p:nvSpPr>
          <p:cNvPr id="4" name="Oval 3">
            <a:extLst>
              <a:ext uri="{FF2B5EF4-FFF2-40B4-BE49-F238E27FC236}">
                <a16:creationId xmlns:a16="http://schemas.microsoft.com/office/drawing/2014/main" id="{0979302A-5320-33A7-4878-52187C7A80A4}"/>
              </a:ext>
            </a:extLst>
          </p:cNvPr>
          <p:cNvSpPr/>
          <p:nvPr/>
        </p:nvSpPr>
        <p:spPr>
          <a:xfrm>
            <a:off x="6095998" y="1898739"/>
            <a:ext cx="5685115" cy="1995531"/>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Poppins Medium" pitchFamily="2" charset="77"/>
                <a:cs typeface="Poppins Medium" pitchFamily="2" charset="77"/>
              </a:rPr>
              <a:t>Wait times for gas turbines can be up to 4 years. Rather than wait, data center owners are turning to large Otto-cycle engines for BTM power.</a:t>
            </a:r>
            <a:endParaRPr kumimoji="0" lang="en-US" sz="2000" i="1"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endParaRPr>
          </a:p>
        </p:txBody>
      </p:sp>
      <p:sp>
        <p:nvSpPr>
          <p:cNvPr id="5" name="TextBox 4">
            <a:extLst>
              <a:ext uri="{FF2B5EF4-FFF2-40B4-BE49-F238E27FC236}">
                <a16:creationId xmlns:a16="http://schemas.microsoft.com/office/drawing/2014/main" id="{19DBAE2C-97BD-AF27-9C91-991673E068F8}"/>
              </a:ext>
            </a:extLst>
          </p:cNvPr>
          <p:cNvSpPr txBox="1"/>
          <p:nvPr/>
        </p:nvSpPr>
        <p:spPr>
          <a:xfrm>
            <a:off x="4866582" y="2896505"/>
            <a:ext cx="556563" cy="400110"/>
          </a:xfrm>
          <a:prstGeom prst="rect">
            <a:avLst/>
          </a:prstGeom>
          <a:noFill/>
        </p:spPr>
        <p:txBody>
          <a:bodyPr wrap="none" rtlCol="0">
            <a:spAutoFit/>
          </a:bodyPr>
          <a:lstStyle/>
          <a:p>
            <a:r>
              <a:rPr lang="en-US" sz="2000">
                <a:highlight>
                  <a:srgbClr val="FFFF00"/>
                </a:highlight>
                <a:latin typeface="Poppins Medium" pitchFamily="2" charset="77"/>
                <a:cs typeface="Poppins Medium" pitchFamily="2" charset="77"/>
              </a:rPr>
              <a:t>0.7</a:t>
            </a:r>
          </a:p>
        </p:txBody>
      </p:sp>
      <p:sp>
        <p:nvSpPr>
          <p:cNvPr id="8" name="TextBox 7">
            <a:extLst>
              <a:ext uri="{FF2B5EF4-FFF2-40B4-BE49-F238E27FC236}">
                <a16:creationId xmlns:a16="http://schemas.microsoft.com/office/drawing/2014/main" id="{6B8497FB-BD26-B757-1FFA-751815EC2617}"/>
              </a:ext>
            </a:extLst>
          </p:cNvPr>
          <p:cNvSpPr txBox="1"/>
          <p:nvPr/>
        </p:nvSpPr>
        <p:spPr>
          <a:xfrm>
            <a:off x="9769113" y="4301826"/>
            <a:ext cx="577402" cy="400110"/>
          </a:xfrm>
          <a:prstGeom prst="rect">
            <a:avLst/>
          </a:prstGeom>
          <a:noFill/>
        </p:spPr>
        <p:txBody>
          <a:bodyPr wrap="none" rtlCol="0">
            <a:spAutoFit/>
          </a:bodyPr>
          <a:lstStyle/>
          <a:p>
            <a:r>
              <a:rPr lang="en-US" sz="2000">
                <a:highlight>
                  <a:srgbClr val="FFFF00"/>
                </a:highlight>
                <a:latin typeface="Poppins Medium" pitchFamily="2" charset="77"/>
                <a:cs typeface="Poppins Medium" pitchFamily="2" charset="77"/>
              </a:rPr>
              <a:t>8.4</a:t>
            </a:r>
          </a:p>
        </p:txBody>
      </p:sp>
    </p:spTree>
    <p:extLst>
      <p:ext uri="{BB962C8B-B14F-4D97-AF65-F5344CB8AC3E}">
        <p14:creationId xmlns:p14="http://schemas.microsoft.com/office/powerpoint/2010/main" val="36234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1509273" y="1012554"/>
            <a:ext cx="9564011" cy="863756"/>
          </a:xfrm>
        </p:spPr>
        <p:txBody>
          <a:bodyPr>
            <a:noAutofit/>
          </a:bodyPr>
          <a:lstStyle/>
          <a:p>
            <a:pPr algn="ctr">
              <a:spcBef>
                <a:spcPts val="600"/>
              </a:spcBef>
              <a:spcAft>
                <a:spcPts val="600"/>
              </a:spcAft>
            </a:pPr>
            <a:r>
              <a:rPr lang="en-US" sz="5200" dirty="0">
                <a:latin typeface="Poppins Medium" pitchFamily="2" charset="77"/>
                <a:cs typeface="Poppins Medium" pitchFamily="2" charset="77"/>
              </a:rPr>
              <a:t>N2N: Natural Gas To Nuclear</a:t>
            </a:r>
            <a:br>
              <a:rPr lang="en-US" sz="5200" dirty="0">
                <a:latin typeface="Poppins Medium" pitchFamily="2" charset="77"/>
                <a:cs typeface="Poppins Medium" pitchFamily="2" charset="77"/>
              </a:rPr>
            </a:br>
            <a:br>
              <a:rPr lang="en-US" sz="800" dirty="0">
                <a:latin typeface="Poppins Medium" pitchFamily="2" charset="77"/>
                <a:cs typeface="Poppins Medium" pitchFamily="2" charset="77"/>
              </a:rPr>
            </a:br>
            <a:r>
              <a:rPr lang="en-US" dirty="0">
                <a:latin typeface="Poppins Medium" pitchFamily="2" charset="77"/>
                <a:cs typeface="Poppins Medium" pitchFamily="2" charset="77"/>
              </a:rPr>
              <a:t>Why Natural Gas? </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701227" y="2586610"/>
            <a:ext cx="10789545" cy="3114305"/>
          </a:xfrm>
        </p:spPr>
        <p:txBody>
          <a:bodyPr>
            <a:noAutofit/>
          </a:bodyPr>
          <a:lstStyle/>
          <a:p>
            <a:pPr marL="457200" lvl="1" indent="0" algn="ctr">
              <a:spcAft>
                <a:spcPts val="600"/>
              </a:spcAft>
              <a:buNone/>
            </a:pPr>
            <a:r>
              <a:rPr lang="en-US" sz="2800" dirty="0">
                <a:latin typeface="Poppins Medium" pitchFamily="2" charset="77"/>
                <a:cs typeface="Poppins Medium" pitchFamily="2" charset="77"/>
              </a:rPr>
              <a:t>● It’s affordable &amp; dispatchable</a:t>
            </a:r>
          </a:p>
          <a:p>
            <a:pPr marL="457200" lvl="1" indent="0" algn="ctr">
              <a:spcAft>
                <a:spcPts val="600"/>
              </a:spcAft>
              <a:buNone/>
            </a:pPr>
            <a:r>
              <a:rPr lang="en-US" sz="2800" dirty="0">
                <a:latin typeface="Poppins Medium" pitchFamily="2" charset="77"/>
                <a:cs typeface="Poppins Medium" pitchFamily="2" charset="77"/>
              </a:rPr>
              <a:t>● CH</a:t>
            </a:r>
            <a:r>
              <a:rPr lang="en-US" sz="2800" baseline="-25000" dirty="0">
                <a:latin typeface="Poppins Medium" pitchFamily="2" charset="77"/>
                <a:cs typeface="Poppins Medium" pitchFamily="2" charset="77"/>
              </a:rPr>
              <a:t>4 </a:t>
            </a:r>
            <a:r>
              <a:rPr lang="en-US" sz="2800" dirty="0">
                <a:latin typeface="Poppins Medium" pitchFamily="2" charset="77"/>
                <a:cs typeface="Poppins Medium" pitchFamily="2" charset="77"/>
              </a:rPr>
              <a:t>resources are super abundant &amp; widely distributed</a:t>
            </a:r>
          </a:p>
          <a:p>
            <a:pPr marL="457200" lvl="1" indent="0" algn="ctr">
              <a:spcAft>
                <a:spcPts val="600"/>
              </a:spcAft>
              <a:buNone/>
            </a:pPr>
            <a:r>
              <a:rPr lang="en-US" sz="2800" dirty="0">
                <a:latin typeface="Poppins Medium" pitchFamily="2" charset="77"/>
                <a:cs typeface="Poppins Medium" pitchFamily="2" charset="77"/>
              </a:rPr>
              <a:t>● Low political risk, can be burned in turbines &amp; ICEs</a:t>
            </a:r>
          </a:p>
          <a:p>
            <a:pPr marL="457200" lvl="1" indent="0" algn="ctr">
              <a:spcAft>
                <a:spcPts val="600"/>
              </a:spcAft>
              <a:buNone/>
            </a:pPr>
            <a:r>
              <a:rPr lang="en-US" sz="2800" dirty="0">
                <a:latin typeface="Poppins Medium" pitchFamily="2" charset="77"/>
                <a:cs typeface="Poppins Medium" pitchFamily="2" charset="77"/>
              </a:rPr>
              <a:t>● Gas-fired generation in developing world is miniscule</a:t>
            </a:r>
          </a:p>
          <a:p>
            <a:pPr marL="457200" lvl="1" indent="0" algn="ctr">
              <a:spcAft>
                <a:spcPts val="600"/>
              </a:spcAft>
              <a:buNone/>
            </a:pPr>
            <a:r>
              <a:rPr lang="en-US" sz="2800" dirty="0">
                <a:latin typeface="Poppins Medium" pitchFamily="2" charset="77"/>
                <a:cs typeface="Poppins Medium" pitchFamily="2" charset="77"/>
              </a:rPr>
              <a:t>● Gas pipeline &amp; storage network is huge</a:t>
            </a:r>
          </a:p>
        </p:txBody>
      </p:sp>
      <p:sp>
        <p:nvSpPr>
          <p:cNvPr id="6" name="TextBox 1">
            <a:extLst>
              <a:ext uri="{FF2B5EF4-FFF2-40B4-BE49-F238E27FC236}">
                <a16:creationId xmlns:a16="http://schemas.microsoft.com/office/drawing/2014/main" id="{10BC2001-E376-A1BF-8686-ECC85AE987AC}"/>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3" name="Picture 2">
            <a:extLst>
              <a:ext uri="{FF2B5EF4-FFF2-40B4-BE49-F238E27FC236}">
                <a16:creationId xmlns:a16="http://schemas.microsoft.com/office/drawing/2014/main" id="{405A9F06-4AA8-DC17-508F-34A74E50C174}"/>
              </a:ext>
            </a:extLst>
          </p:cNvPr>
          <p:cNvPicPr>
            <a:picLocks noChangeAspect="1"/>
          </p:cNvPicPr>
          <p:nvPr/>
        </p:nvPicPr>
        <p:blipFill>
          <a:blip r:embed="rId3"/>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4084094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552F7-09BB-B96B-66E2-FD454C1CE26E}"/>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57482DE4-9B19-D5E3-1CC1-6242BE2EA394}"/>
              </a:ext>
            </a:extLst>
          </p:cNvPr>
          <p:cNvGraphicFramePr>
            <a:graphicFrameLocks/>
          </p:cNvGraphicFramePr>
          <p:nvPr/>
        </p:nvGraphicFramePr>
        <p:xfrm>
          <a:off x="781095" y="2040467"/>
          <a:ext cx="10629805" cy="414245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16620157-2456-144D-2B00-AA44B5F05365}"/>
              </a:ext>
            </a:extLst>
          </p:cNvPr>
          <p:cNvSpPr>
            <a:spLocks noGrp="1"/>
          </p:cNvSpPr>
          <p:nvPr>
            <p:ph type="title"/>
          </p:nvPr>
        </p:nvSpPr>
        <p:spPr>
          <a:xfrm>
            <a:off x="1329879" y="474167"/>
            <a:ext cx="9532238" cy="1248190"/>
          </a:xfrm>
        </p:spPr>
        <p:txBody>
          <a:bodyPr>
            <a:noAutofit/>
          </a:bodyPr>
          <a:lstStyle/>
          <a:p>
            <a:pPr algn="ctr">
              <a:lnSpc>
                <a:spcPct val="100000"/>
              </a:lnSpc>
              <a:spcBef>
                <a:spcPts val="400"/>
              </a:spcBef>
              <a:spcAft>
                <a:spcPts val="400"/>
              </a:spcAft>
            </a:pPr>
            <a:r>
              <a:rPr lang="en-US" sz="3200">
                <a:latin typeface="Poppins Medium" pitchFamily="2" charset="77"/>
                <a:cs typeface="Poppins Medium" pitchFamily="2" charset="77"/>
              </a:rPr>
              <a:t>Since The Start Of The Iran War, Natural Gas Prices In The US Have Been Flat. But In Europe (TTF) and Asia (JKM) They’ve Soared.</a:t>
            </a:r>
          </a:p>
        </p:txBody>
      </p:sp>
      <p:sp>
        <p:nvSpPr>
          <p:cNvPr id="7" name="TextBox 1">
            <a:extLst>
              <a:ext uri="{FF2B5EF4-FFF2-40B4-BE49-F238E27FC236}">
                <a16:creationId xmlns:a16="http://schemas.microsoft.com/office/drawing/2014/main" id="{46598715-DA25-B250-A69B-BDA9D3CF6DC2}"/>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
        <p:nvSpPr>
          <p:cNvPr id="4" name="TextBox 3">
            <a:extLst>
              <a:ext uri="{FF2B5EF4-FFF2-40B4-BE49-F238E27FC236}">
                <a16:creationId xmlns:a16="http://schemas.microsoft.com/office/drawing/2014/main" id="{CC94C675-1B69-1EDD-73DF-6799AE23417C}"/>
              </a:ext>
            </a:extLst>
          </p:cNvPr>
          <p:cNvSpPr txBox="1"/>
          <p:nvPr/>
        </p:nvSpPr>
        <p:spPr>
          <a:xfrm>
            <a:off x="126836" y="6524764"/>
            <a:ext cx="203132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Source:  CME Group	</a:t>
            </a:r>
          </a:p>
        </p:txBody>
      </p:sp>
      <p:pic>
        <p:nvPicPr>
          <p:cNvPr id="8" name="Picture 7">
            <a:extLst>
              <a:ext uri="{FF2B5EF4-FFF2-40B4-BE49-F238E27FC236}">
                <a16:creationId xmlns:a16="http://schemas.microsoft.com/office/drawing/2014/main" id="{252A3443-7CBF-C86F-59F9-9B20B6015E42}"/>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3" name="TextBox 2">
            <a:extLst>
              <a:ext uri="{FF2B5EF4-FFF2-40B4-BE49-F238E27FC236}">
                <a16:creationId xmlns:a16="http://schemas.microsoft.com/office/drawing/2014/main" id="{3AF5C1A9-AE41-F1F4-8C4F-4CF3C200C813}"/>
              </a:ext>
            </a:extLst>
          </p:cNvPr>
          <p:cNvSpPr txBox="1"/>
          <p:nvPr/>
        </p:nvSpPr>
        <p:spPr>
          <a:xfrm>
            <a:off x="1512852" y="6121251"/>
            <a:ext cx="86116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Front-month nat gas spot prices, $/MMBtu, Feb. 25 to Oct. 5, 2026</a:t>
            </a:r>
          </a:p>
        </p:txBody>
      </p:sp>
      <p:sp>
        <p:nvSpPr>
          <p:cNvPr id="24" name="TextBox 23">
            <a:extLst>
              <a:ext uri="{FF2B5EF4-FFF2-40B4-BE49-F238E27FC236}">
                <a16:creationId xmlns:a16="http://schemas.microsoft.com/office/drawing/2014/main" id="{AF4A5C18-7161-8A3C-66D8-A7BBC603408D}"/>
              </a:ext>
            </a:extLst>
          </p:cNvPr>
          <p:cNvSpPr txBox="1"/>
          <p:nvPr/>
        </p:nvSpPr>
        <p:spPr>
          <a:xfrm>
            <a:off x="126836" y="3638719"/>
            <a:ext cx="9140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$10.60</a:t>
            </a:r>
          </a:p>
        </p:txBody>
      </p:sp>
      <p:sp>
        <p:nvSpPr>
          <p:cNvPr id="22" name="TextBox 21">
            <a:extLst>
              <a:ext uri="{FF2B5EF4-FFF2-40B4-BE49-F238E27FC236}">
                <a16:creationId xmlns:a16="http://schemas.microsoft.com/office/drawing/2014/main" id="{8E70A545-F813-352E-93E0-1687F072DD07}"/>
              </a:ext>
            </a:extLst>
          </p:cNvPr>
          <p:cNvSpPr txBox="1"/>
          <p:nvPr/>
        </p:nvSpPr>
        <p:spPr>
          <a:xfrm>
            <a:off x="126836" y="4295541"/>
            <a:ext cx="8467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$10.01</a:t>
            </a:r>
          </a:p>
        </p:txBody>
      </p:sp>
      <p:sp>
        <p:nvSpPr>
          <p:cNvPr id="32" name="TextBox 31">
            <a:extLst>
              <a:ext uri="{FF2B5EF4-FFF2-40B4-BE49-F238E27FC236}">
                <a16:creationId xmlns:a16="http://schemas.microsoft.com/office/drawing/2014/main" id="{B3AF11DB-5372-EC6F-5549-C3BCC4FBD835}"/>
              </a:ext>
            </a:extLst>
          </p:cNvPr>
          <p:cNvSpPr txBox="1"/>
          <p:nvPr/>
        </p:nvSpPr>
        <p:spPr>
          <a:xfrm>
            <a:off x="113699" y="4982911"/>
            <a:ext cx="8050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$2.82</a:t>
            </a:r>
          </a:p>
        </p:txBody>
      </p:sp>
      <p:sp>
        <p:nvSpPr>
          <p:cNvPr id="18" name="TextBox 17">
            <a:extLst>
              <a:ext uri="{FF2B5EF4-FFF2-40B4-BE49-F238E27FC236}">
                <a16:creationId xmlns:a16="http://schemas.microsoft.com/office/drawing/2014/main" id="{9E9F8CF7-9C25-EF72-0928-F131616B6314}"/>
              </a:ext>
            </a:extLst>
          </p:cNvPr>
          <p:cNvSpPr txBox="1"/>
          <p:nvPr/>
        </p:nvSpPr>
        <p:spPr>
          <a:xfrm>
            <a:off x="10812379" y="3003075"/>
            <a:ext cx="9509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$24.75</a:t>
            </a:r>
          </a:p>
        </p:txBody>
      </p:sp>
      <p:sp>
        <p:nvSpPr>
          <p:cNvPr id="20" name="TextBox 19">
            <a:extLst>
              <a:ext uri="{FF2B5EF4-FFF2-40B4-BE49-F238E27FC236}">
                <a16:creationId xmlns:a16="http://schemas.microsoft.com/office/drawing/2014/main" id="{0188314D-3DF0-6C9A-D33B-08FC29AB983C}"/>
              </a:ext>
            </a:extLst>
          </p:cNvPr>
          <p:cNvSpPr txBox="1"/>
          <p:nvPr/>
        </p:nvSpPr>
        <p:spPr>
          <a:xfrm>
            <a:off x="10862117" y="1940008"/>
            <a:ext cx="9492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$25.70</a:t>
            </a:r>
          </a:p>
        </p:txBody>
      </p:sp>
      <p:sp>
        <p:nvSpPr>
          <p:cNvPr id="9" name="TextBox 8">
            <a:extLst>
              <a:ext uri="{FF2B5EF4-FFF2-40B4-BE49-F238E27FC236}">
                <a16:creationId xmlns:a16="http://schemas.microsoft.com/office/drawing/2014/main" id="{DC4652A3-61B9-C6F3-6B94-184EA8270655}"/>
              </a:ext>
            </a:extLst>
          </p:cNvPr>
          <p:cNvSpPr txBox="1"/>
          <p:nvPr/>
        </p:nvSpPr>
        <p:spPr>
          <a:xfrm>
            <a:off x="10945755" y="4550468"/>
            <a:ext cx="8258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$3.04</a:t>
            </a:r>
          </a:p>
        </p:txBody>
      </p:sp>
      <p:sp>
        <p:nvSpPr>
          <p:cNvPr id="11" name="TextBox 10">
            <a:extLst>
              <a:ext uri="{FF2B5EF4-FFF2-40B4-BE49-F238E27FC236}">
                <a16:creationId xmlns:a16="http://schemas.microsoft.com/office/drawing/2014/main" id="{C95BD908-CE6D-033D-C31E-CC1CDFE6663B}"/>
              </a:ext>
            </a:extLst>
          </p:cNvPr>
          <p:cNvSpPr txBox="1"/>
          <p:nvPr/>
        </p:nvSpPr>
        <p:spPr>
          <a:xfrm>
            <a:off x="9479397" y="4524982"/>
            <a:ext cx="15263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Poppins Medium" pitchFamily="2" charset="77"/>
                <a:cs typeface="Poppins Medium" pitchFamily="2" charset="77"/>
              </a:rPr>
              <a:t>Henry Hub</a:t>
            </a:r>
            <a:endParaRPr kumimoji="0" lang="en-US" sz="20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endParaRPr>
          </a:p>
        </p:txBody>
      </p:sp>
      <p:sp>
        <p:nvSpPr>
          <p:cNvPr id="12" name="TextBox 11">
            <a:extLst>
              <a:ext uri="{FF2B5EF4-FFF2-40B4-BE49-F238E27FC236}">
                <a16:creationId xmlns:a16="http://schemas.microsoft.com/office/drawing/2014/main" id="{80A45E4A-D098-FC61-7918-EEB6287B77F4}"/>
              </a:ext>
            </a:extLst>
          </p:cNvPr>
          <p:cNvSpPr txBox="1"/>
          <p:nvPr/>
        </p:nvSpPr>
        <p:spPr>
          <a:xfrm>
            <a:off x="10259341" y="2987982"/>
            <a:ext cx="6046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Poppins Medium" pitchFamily="2" charset="77"/>
                <a:cs typeface="Poppins Medium" pitchFamily="2" charset="77"/>
              </a:rPr>
              <a:t>TTF</a:t>
            </a:r>
            <a:endParaRPr kumimoji="0" lang="en-US" sz="20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endParaRPr>
          </a:p>
        </p:txBody>
      </p:sp>
      <p:sp>
        <p:nvSpPr>
          <p:cNvPr id="13" name="TextBox 12">
            <a:extLst>
              <a:ext uri="{FF2B5EF4-FFF2-40B4-BE49-F238E27FC236}">
                <a16:creationId xmlns:a16="http://schemas.microsoft.com/office/drawing/2014/main" id="{45AB3CC9-E637-AAE3-A4D1-786428B33722}"/>
              </a:ext>
            </a:extLst>
          </p:cNvPr>
          <p:cNvSpPr txBox="1"/>
          <p:nvPr/>
        </p:nvSpPr>
        <p:spPr>
          <a:xfrm>
            <a:off x="10204176" y="1917280"/>
            <a:ext cx="71686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Poppins Medium" pitchFamily="2" charset="77"/>
                <a:cs typeface="Poppins Medium" pitchFamily="2" charset="77"/>
              </a:rPr>
              <a:t>JKM</a:t>
            </a:r>
            <a:endParaRPr kumimoji="0" lang="en-US" sz="20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endParaRPr>
          </a:p>
        </p:txBody>
      </p:sp>
      <p:sp>
        <p:nvSpPr>
          <p:cNvPr id="10" name="Oval 9">
            <a:extLst>
              <a:ext uri="{FF2B5EF4-FFF2-40B4-BE49-F238E27FC236}">
                <a16:creationId xmlns:a16="http://schemas.microsoft.com/office/drawing/2014/main" id="{6B73AAAD-B712-AF75-27C2-A5570DD1363A}"/>
              </a:ext>
            </a:extLst>
          </p:cNvPr>
          <p:cNvSpPr/>
          <p:nvPr/>
        </p:nvSpPr>
        <p:spPr>
          <a:xfrm>
            <a:off x="2894554" y="1948372"/>
            <a:ext cx="4103512" cy="110462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2000">
                <a:solidFill>
                  <a:prstClr val="white"/>
                </a:solidFill>
                <a:latin typeface="Poppins Medium" pitchFamily="2" charset="77"/>
                <a:cs typeface="Poppins Medium" pitchFamily="2" charset="77"/>
              </a:rPr>
              <a:t>JKM is up 143%.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Poppins Medium" pitchFamily="2" charset="77"/>
                <a:ea typeface="+mn-ea"/>
                <a:cs typeface="Poppins Medium" pitchFamily="2" charset="77"/>
              </a:rPr>
              <a:t>TTF is up 147%.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Poppins Medium" pitchFamily="2" charset="77"/>
                <a:ea typeface="+mn-ea"/>
                <a:cs typeface="Poppins Medium" pitchFamily="2" charset="77"/>
              </a:rPr>
              <a:t>HH is up 8%.</a:t>
            </a:r>
            <a:endParaRPr kumimoji="0" lang="en-US" sz="2000" b="0" strike="noStrike" kern="1200" cap="none" spc="0" normalizeH="0" baseline="0" noProof="0">
              <a:ln>
                <a:noFill/>
              </a:ln>
              <a:solidFill>
                <a:prstClr val="white"/>
              </a:solidFill>
              <a:effectLst/>
              <a:uLnTx/>
              <a:uFillTx/>
              <a:latin typeface="Poppins Medium" pitchFamily="2" charset="77"/>
              <a:ea typeface="+mn-ea"/>
              <a:cs typeface="Poppins Medium" pitchFamily="2" charset="77"/>
            </a:endParaRPr>
          </a:p>
        </p:txBody>
      </p:sp>
    </p:spTree>
    <p:extLst>
      <p:ext uri="{BB962C8B-B14F-4D97-AF65-F5344CB8AC3E}">
        <p14:creationId xmlns:p14="http://schemas.microsoft.com/office/powerpoint/2010/main" val="141100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3018562" y="862750"/>
            <a:ext cx="6154867" cy="863756"/>
          </a:xfrm>
        </p:spPr>
        <p:txBody>
          <a:bodyPr>
            <a:noAutofit/>
          </a:bodyPr>
          <a:lstStyle/>
          <a:p>
            <a:pPr algn="ctr"/>
            <a:r>
              <a:rPr lang="en-US" sz="5400" dirty="0">
                <a:latin typeface="Poppins Medium" pitchFamily="2" charset="77"/>
                <a:cs typeface="Poppins Medium" pitchFamily="2" charset="77"/>
              </a:rPr>
              <a:t>Why Nuclear?</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761347" y="2308804"/>
            <a:ext cx="10669296" cy="3114305"/>
          </a:xfrm>
        </p:spPr>
        <p:txBody>
          <a:bodyPr>
            <a:noAutofit/>
          </a:bodyPr>
          <a:lstStyle/>
          <a:p>
            <a:pPr marL="457200" lvl="1" indent="0" algn="ctr">
              <a:spcAft>
                <a:spcPts val="600"/>
              </a:spcAft>
              <a:buNone/>
            </a:pPr>
            <a:r>
              <a:rPr lang="en-US" sz="2800" dirty="0">
                <a:latin typeface="Poppins Medium" pitchFamily="2" charset="77"/>
                <a:cs typeface="Poppins Medium" pitchFamily="2" charset="77"/>
              </a:rPr>
              <a:t>● Needs 2,000x less land than wind, 200x less than solar</a:t>
            </a:r>
          </a:p>
          <a:p>
            <a:pPr marL="457200" lvl="1" indent="0" algn="ctr">
              <a:spcAft>
                <a:spcPts val="600"/>
              </a:spcAft>
              <a:buNone/>
            </a:pPr>
            <a:r>
              <a:rPr lang="en-US" sz="2800" dirty="0">
                <a:latin typeface="Poppins Medium" pitchFamily="2" charset="77"/>
                <a:cs typeface="Poppins Medium" pitchFamily="2" charset="77"/>
              </a:rPr>
              <a:t>● Low material intensity, high EROEI</a:t>
            </a:r>
          </a:p>
          <a:p>
            <a:pPr marL="457200" lvl="1" indent="0" algn="ctr">
              <a:spcAft>
                <a:spcPts val="600"/>
              </a:spcAft>
              <a:buNone/>
            </a:pPr>
            <a:r>
              <a:rPr lang="en-US" sz="2800" dirty="0">
                <a:latin typeface="Poppins Medium" pitchFamily="2" charset="77"/>
                <a:cs typeface="Poppins Medium" pitchFamily="2" charset="77"/>
              </a:rPr>
              <a:t>● Energy security &amp; grid stability</a:t>
            </a:r>
          </a:p>
          <a:p>
            <a:pPr marL="457200" lvl="1" indent="0" algn="ctr">
              <a:spcAft>
                <a:spcPts val="600"/>
              </a:spcAft>
              <a:buNone/>
            </a:pPr>
            <a:r>
              <a:rPr lang="en-US" sz="2800" dirty="0">
                <a:latin typeface="Poppins Medium" pitchFamily="2" charset="77"/>
                <a:cs typeface="Poppins Medium" pitchFamily="2" charset="77"/>
              </a:rPr>
              <a:t>● Price hedge against hydrocarbons </a:t>
            </a:r>
          </a:p>
          <a:p>
            <a:pPr marL="457200" lvl="1" indent="0" algn="ctr">
              <a:spcAft>
                <a:spcPts val="600"/>
              </a:spcAft>
              <a:buNone/>
            </a:pPr>
            <a:r>
              <a:rPr lang="en-US" sz="2800" dirty="0">
                <a:latin typeface="Poppins Medium" pitchFamily="2" charset="77"/>
                <a:cs typeface="Poppins Medium" pitchFamily="2" charset="77"/>
              </a:rPr>
              <a:t>● Challenges: NRC, NGOs, political risk, fuel</a:t>
            </a:r>
          </a:p>
          <a:p>
            <a:pPr marL="457200" lvl="1" indent="0">
              <a:buNone/>
            </a:pPr>
            <a:endParaRPr lang="en-US" sz="3600" dirty="0">
              <a:latin typeface="Poppins Medium" pitchFamily="2" charset="77"/>
              <a:cs typeface="Poppins Medium" pitchFamily="2" charset="77"/>
            </a:endParaRPr>
          </a:p>
        </p:txBody>
      </p:sp>
      <p:sp>
        <p:nvSpPr>
          <p:cNvPr id="6" name="TextBox 1">
            <a:extLst>
              <a:ext uri="{FF2B5EF4-FFF2-40B4-BE49-F238E27FC236}">
                <a16:creationId xmlns:a16="http://schemas.microsoft.com/office/drawing/2014/main" id="{6A475D4D-850E-3F33-DD10-9003D69B3949}"/>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3" name="Picture 2">
            <a:extLst>
              <a:ext uri="{FF2B5EF4-FFF2-40B4-BE49-F238E27FC236}">
                <a16:creationId xmlns:a16="http://schemas.microsoft.com/office/drawing/2014/main" id="{03EB2AB0-3D17-2B5F-1882-497EA9235588}"/>
              </a:ext>
            </a:extLst>
          </p:cNvPr>
          <p:cNvPicPr>
            <a:picLocks noChangeAspect="1"/>
          </p:cNvPicPr>
          <p:nvPr/>
        </p:nvPicPr>
        <p:blipFill>
          <a:blip r:embed="rId3"/>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514899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D82E57-27FB-F19E-5F6B-3537B55C2039}"/>
              </a:ext>
            </a:extLst>
          </p:cNvPr>
          <p:cNvPicPr>
            <a:picLocks noChangeAspect="1"/>
          </p:cNvPicPr>
          <p:nvPr/>
        </p:nvPicPr>
        <p:blipFill>
          <a:blip r:embed="rId3"/>
          <a:stretch>
            <a:fillRect/>
          </a:stretch>
        </p:blipFill>
        <p:spPr>
          <a:xfrm>
            <a:off x="987200" y="1105770"/>
            <a:ext cx="10310132" cy="4861377"/>
          </a:xfrm>
          <a:prstGeom prst="rect">
            <a:avLst/>
          </a:prstGeom>
        </p:spPr>
      </p:pic>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328844" y="103272"/>
            <a:ext cx="11534312" cy="1168706"/>
          </a:xfrm>
        </p:spPr>
        <p:txBody>
          <a:bodyPr>
            <a:noAutofit/>
          </a:bodyPr>
          <a:lstStyle/>
          <a:p>
            <a:pPr algn="ctr"/>
            <a:r>
              <a:rPr lang="en-US" sz="4000" dirty="0">
                <a:latin typeface="Poppins Medium" pitchFamily="2" charset="77"/>
                <a:cs typeface="Poppins Medium" pitchFamily="2" charset="77"/>
              </a:rPr>
              <a:t>Nuclear Won’t Power AI Anytime Soon</a:t>
            </a:r>
          </a:p>
        </p:txBody>
      </p:sp>
      <p:sp>
        <p:nvSpPr>
          <p:cNvPr id="6" name="TextBox 5">
            <a:extLst>
              <a:ext uri="{FF2B5EF4-FFF2-40B4-BE49-F238E27FC236}">
                <a16:creationId xmlns:a16="http://schemas.microsoft.com/office/drawing/2014/main" id="{0B5D798F-219B-1C4F-AA9C-0C40B945EF95}"/>
              </a:ext>
            </a:extLst>
          </p:cNvPr>
          <p:cNvSpPr txBox="1"/>
          <p:nvPr/>
        </p:nvSpPr>
        <p:spPr>
          <a:xfrm>
            <a:off x="282578" y="6495197"/>
            <a:ext cx="635302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IAEA, </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hlinkClick r:id="rId4"/>
              </a:rPr>
              <a:t>https://pris.iaea.org/pris/worldstatistics/underconstructionreactorsbycountry.aspx</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 data as of 041226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D493C2B-7864-604C-47AC-ED046E95E0F0}"/>
              </a:ext>
            </a:extLst>
          </p:cNvPr>
          <p:cNvSpPr txBox="1"/>
          <p:nvPr/>
        </p:nvSpPr>
        <p:spPr>
          <a:xfrm>
            <a:off x="2581883" y="6095087"/>
            <a:ext cx="70282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Poppins Medium" pitchFamily="2" charset="77"/>
                <a:cs typeface="Poppins Medium" pitchFamily="2" charset="77"/>
              </a:rPr>
              <a:t>Reactors under construction, by country, April 2026</a:t>
            </a:r>
            <a:endParaRPr kumimoji="0" lang="en-US" sz="20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endParaRPr>
          </a:p>
        </p:txBody>
      </p:sp>
      <p:sp>
        <p:nvSpPr>
          <p:cNvPr id="15" name="Oval 14">
            <a:extLst>
              <a:ext uri="{FF2B5EF4-FFF2-40B4-BE49-F238E27FC236}">
                <a16:creationId xmlns:a16="http://schemas.microsoft.com/office/drawing/2014/main" id="{329EA3CB-4EF1-D6EF-D830-0C583234D49B}"/>
              </a:ext>
            </a:extLst>
          </p:cNvPr>
          <p:cNvSpPr/>
          <p:nvPr/>
        </p:nvSpPr>
        <p:spPr>
          <a:xfrm>
            <a:off x="7896453" y="3164739"/>
            <a:ext cx="4143736" cy="163601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Poppins Medium" pitchFamily="2" charset="77"/>
                <a:cs typeface="Poppins Medium" pitchFamily="2" charset="77"/>
              </a:rPr>
              <a:t>China is building </a:t>
            </a:r>
            <a:r>
              <a:rPr kumimoji="0" lang="en-US" sz="2000" u="none"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rPr>
              <a:t>37.7 GW. That’s 50% of the global total! Where’s the US? Canada? </a:t>
            </a:r>
          </a:p>
        </p:txBody>
      </p:sp>
      <p:sp>
        <p:nvSpPr>
          <p:cNvPr id="16" name="Left Arrow 15">
            <a:extLst>
              <a:ext uri="{FF2B5EF4-FFF2-40B4-BE49-F238E27FC236}">
                <a16:creationId xmlns:a16="http://schemas.microsoft.com/office/drawing/2014/main" id="{DC83670B-F5C3-7E3F-5D84-4D1D669C033B}"/>
              </a:ext>
            </a:extLst>
          </p:cNvPr>
          <p:cNvSpPr/>
          <p:nvPr/>
        </p:nvSpPr>
        <p:spPr>
          <a:xfrm rot="5400000">
            <a:off x="9568032" y="2051065"/>
            <a:ext cx="1550831" cy="369703"/>
          </a:xfrm>
          <a:prstGeom prst="lef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041068DF-AE35-00BD-2623-D6E28C067FBC}"/>
              </a:ext>
            </a:extLst>
          </p:cNvPr>
          <p:cNvPicPr>
            <a:picLocks noChangeAspect="1"/>
          </p:cNvPicPr>
          <p:nvPr/>
        </p:nvPicPr>
        <p:blipFill>
          <a:blip r:embed="rId5"/>
          <a:stretch>
            <a:fillRect/>
          </a:stretch>
        </p:blipFill>
        <p:spPr>
          <a:xfrm>
            <a:off x="4885101" y="2095473"/>
            <a:ext cx="4992180" cy="472781"/>
          </a:xfrm>
          <a:prstGeom prst="rect">
            <a:avLst/>
          </a:prstGeom>
        </p:spPr>
      </p:pic>
      <p:pic>
        <p:nvPicPr>
          <p:cNvPr id="18" name="Picture 17">
            <a:extLst>
              <a:ext uri="{FF2B5EF4-FFF2-40B4-BE49-F238E27FC236}">
                <a16:creationId xmlns:a16="http://schemas.microsoft.com/office/drawing/2014/main" id="{11CD0ED0-D399-BD08-BFB4-C22309559434}"/>
              </a:ext>
            </a:extLst>
          </p:cNvPr>
          <p:cNvPicPr>
            <a:picLocks noChangeAspect="1"/>
          </p:cNvPicPr>
          <p:nvPr/>
        </p:nvPicPr>
        <p:blipFill>
          <a:blip r:embed="rId6"/>
          <a:stretch>
            <a:fillRect/>
          </a:stretch>
        </p:blipFill>
        <p:spPr>
          <a:xfrm>
            <a:off x="4332589" y="4800755"/>
            <a:ext cx="3769689" cy="705609"/>
          </a:xfrm>
          <a:prstGeom prst="rect">
            <a:avLst/>
          </a:prstGeom>
        </p:spPr>
      </p:pic>
      <p:pic>
        <p:nvPicPr>
          <p:cNvPr id="7" name="Picture 6">
            <a:extLst>
              <a:ext uri="{FF2B5EF4-FFF2-40B4-BE49-F238E27FC236}">
                <a16:creationId xmlns:a16="http://schemas.microsoft.com/office/drawing/2014/main" id="{AD497D33-7711-EF4C-AA8D-876B969D7040}"/>
              </a:ext>
            </a:extLst>
          </p:cNvPr>
          <p:cNvPicPr>
            <a:picLocks noChangeAspect="1"/>
          </p:cNvPicPr>
          <p:nvPr/>
        </p:nvPicPr>
        <p:blipFill>
          <a:blip r:embed="rId7"/>
          <a:stretch>
            <a:fillRect/>
          </a:stretch>
        </p:blipFill>
        <p:spPr>
          <a:xfrm>
            <a:off x="11764884" y="6437629"/>
            <a:ext cx="316823" cy="316823"/>
          </a:xfrm>
          <a:prstGeom prst="rect">
            <a:avLst/>
          </a:prstGeom>
        </p:spPr>
      </p:pic>
      <p:sp>
        <p:nvSpPr>
          <p:cNvPr id="8" name="TextBox 1">
            <a:extLst>
              <a:ext uri="{FF2B5EF4-FFF2-40B4-BE49-F238E27FC236}">
                <a16:creationId xmlns:a16="http://schemas.microsoft.com/office/drawing/2014/main" id="{4E3E9DAF-0A73-C8E9-07A6-91DDEF4026A0}"/>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4115837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C168C-F9A4-0578-5E42-B7EFFA1BC4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97198-D0E0-3D81-94CD-AB279B3BE44C}"/>
              </a:ext>
            </a:extLst>
          </p:cNvPr>
          <p:cNvSpPr>
            <a:spLocks noGrp="1"/>
          </p:cNvSpPr>
          <p:nvPr>
            <p:ph type="title"/>
          </p:nvPr>
        </p:nvSpPr>
        <p:spPr>
          <a:xfrm>
            <a:off x="1394032" y="550858"/>
            <a:ext cx="9403933" cy="852969"/>
          </a:xfrm>
        </p:spPr>
        <p:txBody>
          <a:bodyPr>
            <a:noAutofit/>
          </a:bodyPr>
          <a:lstStyle/>
          <a:p>
            <a:pPr algn="ctr"/>
            <a:r>
              <a:rPr lang="en-US" sz="4800" dirty="0">
                <a:latin typeface="Poppins Medium" pitchFamily="2" charset="77"/>
                <a:cs typeface="Poppins Medium" pitchFamily="2" charset="77"/>
              </a:rPr>
              <a:t>Timeline To Bankable Projects</a:t>
            </a:r>
          </a:p>
        </p:txBody>
      </p:sp>
      <p:sp>
        <p:nvSpPr>
          <p:cNvPr id="4" name="TextBox 1">
            <a:extLst>
              <a:ext uri="{FF2B5EF4-FFF2-40B4-BE49-F238E27FC236}">
                <a16:creationId xmlns:a16="http://schemas.microsoft.com/office/drawing/2014/main" id="{C48FC0A5-9975-4103-8B0A-10F093233147}"/>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6" name="Picture 5">
            <a:extLst>
              <a:ext uri="{FF2B5EF4-FFF2-40B4-BE49-F238E27FC236}">
                <a16:creationId xmlns:a16="http://schemas.microsoft.com/office/drawing/2014/main" id="{B6810BB5-3C48-44AD-8DE4-F33D850387FC}"/>
              </a:ext>
            </a:extLst>
          </p:cNvPr>
          <p:cNvPicPr>
            <a:picLocks noChangeAspect="1"/>
          </p:cNvPicPr>
          <p:nvPr/>
        </p:nvPicPr>
        <p:blipFill>
          <a:blip r:embed="rId3"/>
          <a:stretch>
            <a:fillRect/>
          </a:stretch>
        </p:blipFill>
        <p:spPr>
          <a:xfrm>
            <a:off x="11764884" y="6437629"/>
            <a:ext cx="316823" cy="316823"/>
          </a:xfrm>
          <a:prstGeom prst="rect">
            <a:avLst/>
          </a:prstGeom>
        </p:spPr>
      </p:pic>
      <p:pic>
        <p:nvPicPr>
          <p:cNvPr id="9" name="Picture 8">
            <a:extLst>
              <a:ext uri="{FF2B5EF4-FFF2-40B4-BE49-F238E27FC236}">
                <a16:creationId xmlns:a16="http://schemas.microsoft.com/office/drawing/2014/main" id="{C6ABB4A9-32F4-42DA-F63B-2B9F5B0E59B8}"/>
              </a:ext>
            </a:extLst>
          </p:cNvPr>
          <p:cNvPicPr>
            <a:picLocks noChangeAspect="1"/>
          </p:cNvPicPr>
          <p:nvPr/>
        </p:nvPicPr>
        <p:blipFill>
          <a:blip r:embed="rId4"/>
          <a:stretch>
            <a:fillRect/>
          </a:stretch>
        </p:blipFill>
        <p:spPr>
          <a:xfrm>
            <a:off x="1394032" y="1666443"/>
            <a:ext cx="9403933" cy="4534039"/>
          </a:xfrm>
          <a:prstGeom prst="rect">
            <a:avLst/>
          </a:prstGeom>
        </p:spPr>
      </p:pic>
    </p:spTree>
    <p:extLst>
      <p:ext uri="{BB962C8B-B14F-4D97-AF65-F5344CB8AC3E}">
        <p14:creationId xmlns:p14="http://schemas.microsoft.com/office/powerpoint/2010/main" val="914107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876D-4BDE-E172-DEA4-F223CEC1D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6C2EF-EF8F-57A5-076D-F7501A846B11}"/>
              </a:ext>
            </a:extLst>
          </p:cNvPr>
          <p:cNvSpPr>
            <a:spLocks noGrp="1"/>
          </p:cNvSpPr>
          <p:nvPr>
            <p:ph type="title"/>
          </p:nvPr>
        </p:nvSpPr>
        <p:spPr>
          <a:xfrm>
            <a:off x="1393226" y="378485"/>
            <a:ext cx="9403933" cy="852969"/>
          </a:xfrm>
        </p:spPr>
        <p:txBody>
          <a:bodyPr>
            <a:noAutofit/>
          </a:bodyPr>
          <a:lstStyle/>
          <a:p>
            <a:pPr algn="ctr"/>
            <a:r>
              <a:rPr lang="en-US" sz="5000" dirty="0">
                <a:latin typeface="Poppins Medium" pitchFamily="2" charset="77"/>
                <a:cs typeface="Poppins Medium" pitchFamily="2" charset="77"/>
              </a:rPr>
              <a:t>It’s All About Cost </a:t>
            </a:r>
          </a:p>
        </p:txBody>
      </p:sp>
      <p:sp>
        <p:nvSpPr>
          <p:cNvPr id="4" name="TextBox 1">
            <a:extLst>
              <a:ext uri="{FF2B5EF4-FFF2-40B4-BE49-F238E27FC236}">
                <a16:creationId xmlns:a16="http://schemas.microsoft.com/office/drawing/2014/main" id="{9DBFDAD6-59E1-C038-BD6C-0FAD35B4DD74}"/>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6" name="Picture 5">
            <a:extLst>
              <a:ext uri="{FF2B5EF4-FFF2-40B4-BE49-F238E27FC236}">
                <a16:creationId xmlns:a16="http://schemas.microsoft.com/office/drawing/2014/main" id="{1E9E4D18-A02D-65EA-4F97-69A8A30DB5E4}"/>
              </a:ext>
            </a:extLst>
          </p:cNvPr>
          <p:cNvPicPr>
            <a:picLocks noChangeAspect="1"/>
          </p:cNvPicPr>
          <p:nvPr/>
        </p:nvPicPr>
        <p:blipFill>
          <a:blip r:embed="rId3"/>
          <a:stretch>
            <a:fillRect/>
          </a:stretch>
        </p:blipFill>
        <p:spPr>
          <a:xfrm>
            <a:off x="11764884" y="6437629"/>
            <a:ext cx="316823" cy="316823"/>
          </a:xfrm>
          <a:prstGeom prst="rect">
            <a:avLst/>
          </a:prstGeom>
        </p:spPr>
      </p:pic>
      <p:sp>
        <p:nvSpPr>
          <p:cNvPr id="10" name="TextBox 9">
            <a:extLst>
              <a:ext uri="{FF2B5EF4-FFF2-40B4-BE49-F238E27FC236}">
                <a16:creationId xmlns:a16="http://schemas.microsoft.com/office/drawing/2014/main" id="{76E4EBB3-5643-53A6-3013-FCAFC3A54EFC}"/>
              </a:ext>
            </a:extLst>
          </p:cNvPr>
          <p:cNvSpPr txBox="1"/>
          <p:nvPr/>
        </p:nvSpPr>
        <p:spPr>
          <a:xfrm>
            <a:off x="1071220" y="1062435"/>
            <a:ext cx="10047943" cy="979755"/>
          </a:xfrm>
          <a:prstGeom prst="rect">
            <a:avLst/>
          </a:prstGeom>
          <a:noFill/>
        </p:spPr>
        <p:txBody>
          <a:bodyPr wrap="none" rtlCol="0">
            <a:spAutoFit/>
          </a:bodyPr>
          <a:lstStyle/>
          <a:p>
            <a:pPr algn="ctr"/>
            <a:r>
              <a:rPr lang="en-US" sz="2800" i="1">
                <a:latin typeface="Poppins Medium" pitchFamily="2" charset="77"/>
                <a:cs typeface="Poppins Medium" pitchFamily="2" charset="77"/>
              </a:rPr>
              <a:t>60% of the all-in operating cost of new nuclear plants </a:t>
            </a:r>
          </a:p>
          <a:p>
            <a:pPr algn="ctr">
              <a:spcBef>
                <a:spcPts val="200"/>
              </a:spcBef>
              <a:spcAft>
                <a:spcPts val="200"/>
              </a:spcAft>
            </a:pPr>
            <a:r>
              <a:rPr lang="en-US" sz="2800" i="1">
                <a:latin typeface="Poppins Medium" pitchFamily="2" charset="77"/>
                <a:cs typeface="Poppins Medium" pitchFamily="2" charset="77"/>
              </a:rPr>
              <a:t>is the cost of capital (World Nuclear Assoc.)</a:t>
            </a:r>
          </a:p>
        </p:txBody>
      </p:sp>
      <p:sp>
        <p:nvSpPr>
          <p:cNvPr id="11" name="TextBox 10">
            <a:extLst>
              <a:ext uri="{FF2B5EF4-FFF2-40B4-BE49-F238E27FC236}">
                <a16:creationId xmlns:a16="http://schemas.microsoft.com/office/drawing/2014/main" id="{5DE7C1A2-9400-75FF-212E-EAED44FEF172}"/>
              </a:ext>
            </a:extLst>
          </p:cNvPr>
          <p:cNvSpPr txBox="1"/>
          <p:nvPr/>
        </p:nvSpPr>
        <p:spPr>
          <a:xfrm>
            <a:off x="549440" y="2880143"/>
            <a:ext cx="11091498" cy="369332"/>
          </a:xfrm>
          <a:prstGeom prst="rect">
            <a:avLst/>
          </a:prstGeom>
          <a:noFill/>
        </p:spPr>
        <p:txBody>
          <a:bodyPr wrap="none" rtlCol="0">
            <a:spAutoFit/>
          </a:bodyPr>
          <a:lstStyle/>
          <a:p>
            <a:r>
              <a:rPr lang="en-US" dirty="0">
                <a:latin typeface="Poppins Medium" pitchFamily="2" charset="77"/>
                <a:cs typeface="Poppins Medium" pitchFamily="2" charset="77"/>
              </a:rPr>
              <a:t>● </a:t>
            </a:r>
            <a:r>
              <a:rPr lang="en-US">
                <a:latin typeface="Poppins Medium" pitchFamily="2" charset="77"/>
                <a:cs typeface="Poppins Medium" pitchFamily="2" charset="77"/>
              </a:rPr>
              <a:t>TVA estimates it will spend ~ $5.4 billion on a GE-Hitachi BWRX-300 at Clinch River: </a:t>
            </a:r>
            <a:r>
              <a:rPr lang="en-US">
                <a:highlight>
                  <a:srgbClr val="FFFF00"/>
                </a:highlight>
                <a:latin typeface="Poppins Medium" pitchFamily="2" charset="77"/>
                <a:cs typeface="Poppins Medium" pitchFamily="2" charset="77"/>
              </a:rPr>
              <a:t>$18M/MW</a:t>
            </a:r>
          </a:p>
        </p:txBody>
      </p:sp>
      <p:sp>
        <p:nvSpPr>
          <p:cNvPr id="12" name="TextBox 11">
            <a:extLst>
              <a:ext uri="{FF2B5EF4-FFF2-40B4-BE49-F238E27FC236}">
                <a16:creationId xmlns:a16="http://schemas.microsoft.com/office/drawing/2014/main" id="{2D487677-D166-041D-20C0-0732F8E6CA5B}"/>
              </a:ext>
            </a:extLst>
          </p:cNvPr>
          <p:cNvSpPr txBox="1"/>
          <p:nvPr/>
        </p:nvSpPr>
        <p:spPr>
          <a:xfrm>
            <a:off x="110293" y="6145241"/>
            <a:ext cx="8565206" cy="584775"/>
          </a:xfrm>
          <a:prstGeom prst="rect">
            <a:avLst/>
          </a:prstGeom>
          <a:noFill/>
        </p:spPr>
        <p:txBody>
          <a:bodyPr wrap="square" rtlCol="0">
            <a:spAutoFit/>
          </a:bodyPr>
          <a:lstStyle/>
          <a:p>
            <a:pPr lvl="0">
              <a:defRPr/>
            </a:pPr>
            <a:r>
              <a:rPr lang="en-US" sz="800" dirty="0">
                <a:latin typeface="Poppins Medium" pitchFamily="2" charset="77"/>
                <a:cs typeface="Poppins Medium" pitchFamily="2" charset="77"/>
              </a:rPr>
              <a:t>Sources: WNA, </a:t>
            </a:r>
            <a:r>
              <a:rPr lang="en-US" sz="800" dirty="0">
                <a:latin typeface="Poppins Medium" pitchFamily="2" charset="77"/>
                <a:cs typeface="Poppins Medium" pitchFamily="2" charset="77"/>
                <a:hlinkClick r:id="rId4"/>
              </a:rPr>
              <a:t>https://world-nuclear.org/information-library/economic-aspects/economics-of-nuclear-power</a:t>
            </a:r>
            <a:r>
              <a:rPr lang="en-US" sz="800" dirty="0">
                <a:latin typeface="Poppins Medium" pitchFamily="2" charset="77"/>
                <a:cs typeface="Poppins Medium" pitchFamily="2" charset="77"/>
              </a:rPr>
              <a:t>  </a:t>
            </a:r>
          </a:p>
          <a:p>
            <a:pPr lvl="0">
              <a:defRPr/>
            </a:pPr>
            <a:r>
              <a:rPr lang="en-US" sz="800" dirty="0">
                <a:latin typeface="Poppins Medium" pitchFamily="2" charset="77"/>
                <a:cs typeface="Poppins Medium" pitchFamily="2" charset="77"/>
              </a:rPr>
              <a:t>OilPrice.com, </a:t>
            </a:r>
            <a:r>
              <a:rPr lang="en-US" sz="800" dirty="0">
                <a:latin typeface="Poppins Medium" pitchFamily="2" charset="77"/>
                <a:cs typeface="Poppins Medium" pitchFamily="2" charset="77"/>
                <a:hlinkClick r:id="rId5"/>
              </a:rPr>
              <a:t>https://oilprice.com/Alternative-Energy/Nuclear-Power/DOE-Bets-Big-on-Costly-SMRs.html</a:t>
            </a:r>
            <a:r>
              <a:rPr lang="en-US" sz="800" dirty="0">
                <a:latin typeface="Poppins Medium" pitchFamily="2" charset="77"/>
                <a:cs typeface="Poppins Medium" pitchFamily="2" charset="77"/>
              </a:rPr>
              <a:t> </a:t>
            </a:r>
          </a:p>
          <a:p>
            <a:pPr lvl="0">
              <a:defRPr/>
            </a:pPr>
            <a:r>
              <a:rPr lang="en-US" sz="800" dirty="0">
                <a:latin typeface="Poppins Medium" pitchFamily="2" charset="77"/>
                <a:cs typeface="Poppins Medium" pitchFamily="2" charset="77"/>
              </a:rPr>
              <a:t>NY Times, </a:t>
            </a:r>
            <a:r>
              <a:rPr lang="en-US" sz="800" dirty="0">
                <a:latin typeface="Poppins Medium" pitchFamily="2" charset="77"/>
                <a:cs typeface="Poppins Medium" pitchFamily="2" charset="77"/>
                <a:hlinkClick r:id="rId6"/>
              </a:rPr>
              <a:t>https://www.nytimes.com/2026/03/04/climate/nuclear-power-terrapower-construction-permit.html</a:t>
            </a:r>
            <a:r>
              <a:rPr lang="en-US" sz="800" dirty="0">
                <a:latin typeface="Poppins Medium" pitchFamily="2" charset="77"/>
                <a:cs typeface="Poppins Medium" pitchFamily="2" charset="77"/>
              </a:rPr>
              <a:t>  </a:t>
            </a:r>
          </a:p>
          <a:p>
            <a:pPr lvl="0">
              <a:defRPr/>
            </a:pPr>
            <a:r>
              <a:rPr lang="en-US" sz="800" dirty="0">
                <a:latin typeface="Poppins Medium" pitchFamily="2" charset="77"/>
                <a:cs typeface="Poppins Medium" pitchFamily="2" charset="77"/>
              </a:rPr>
              <a:t>Bloomberg, April 2026,  </a:t>
            </a:r>
            <a:r>
              <a:rPr lang="en-US" sz="800" dirty="0">
                <a:latin typeface="Poppins Medium" pitchFamily="2" charset="77"/>
                <a:cs typeface="Poppins Medium" pitchFamily="2" charset="77"/>
                <a:hlinkClick r:id="rId7"/>
              </a:rPr>
              <a:t>https://www.eenews.net/articles/cost-of-building-us-gas-plants-spikes-66-report-says/</a:t>
            </a:r>
            <a:r>
              <a:rPr lang="en-US" sz="800" dirty="0">
                <a:latin typeface="Poppins Medium" pitchFamily="2" charset="77"/>
                <a:cs typeface="Poppins Medium" pitchFamily="2" charset="77"/>
              </a:rPr>
              <a:t> </a:t>
            </a:r>
          </a:p>
        </p:txBody>
      </p:sp>
      <p:sp>
        <p:nvSpPr>
          <p:cNvPr id="14" name="TextBox 13">
            <a:extLst>
              <a:ext uri="{FF2B5EF4-FFF2-40B4-BE49-F238E27FC236}">
                <a16:creationId xmlns:a16="http://schemas.microsoft.com/office/drawing/2014/main" id="{6E88AE97-E59B-E9EE-B3CD-1EB5ABEAADCF}"/>
              </a:ext>
            </a:extLst>
          </p:cNvPr>
          <p:cNvSpPr txBox="1"/>
          <p:nvPr/>
        </p:nvSpPr>
        <p:spPr>
          <a:xfrm>
            <a:off x="1104879" y="3446876"/>
            <a:ext cx="9980617" cy="369332"/>
          </a:xfrm>
          <a:prstGeom prst="rect">
            <a:avLst/>
          </a:prstGeom>
          <a:noFill/>
        </p:spPr>
        <p:txBody>
          <a:bodyPr wrap="none" rtlCol="0">
            <a:spAutoFit/>
          </a:bodyPr>
          <a:lstStyle/>
          <a:p>
            <a:r>
              <a:rPr lang="en-US" dirty="0">
                <a:latin typeface="Poppins Medium" pitchFamily="2" charset="77"/>
                <a:cs typeface="Poppins Medium" pitchFamily="2" charset="77"/>
              </a:rPr>
              <a:t>● </a:t>
            </a:r>
            <a:r>
              <a:rPr lang="en-US">
                <a:latin typeface="Poppins Medium" pitchFamily="2" charset="77"/>
                <a:cs typeface="Poppins Medium" pitchFamily="2" charset="77"/>
              </a:rPr>
              <a:t>TerraPower’s 345-MW Natrium reactor in Wyoming will cost ~ $4 billion: </a:t>
            </a:r>
            <a:r>
              <a:rPr lang="en-US">
                <a:highlight>
                  <a:srgbClr val="FFFF00"/>
                </a:highlight>
                <a:latin typeface="Poppins Medium" pitchFamily="2" charset="77"/>
                <a:cs typeface="Poppins Medium" pitchFamily="2" charset="77"/>
              </a:rPr>
              <a:t>$11.6M/MW</a:t>
            </a:r>
          </a:p>
        </p:txBody>
      </p:sp>
      <p:pic>
        <p:nvPicPr>
          <p:cNvPr id="16" name="Picture 15">
            <a:extLst>
              <a:ext uri="{FF2B5EF4-FFF2-40B4-BE49-F238E27FC236}">
                <a16:creationId xmlns:a16="http://schemas.microsoft.com/office/drawing/2014/main" id="{313A0231-DB71-DA34-4EA2-B5A025A779A1}"/>
              </a:ext>
            </a:extLst>
          </p:cNvPr>
          <p:cNvPicPr>
            <a:picLocks noChangeAspect="1"/>
          </p:cNvPicPr>
          <p:nvPr/>
        </p:nvPicPr>
        <p:blipFill>
          <a:blip r:embed="rId8"/>
          <a:stretch>
            <a:fillRect/>
          </a:stretch>
        </p:blipFill>
        <p:spPr>
          <a:xfrm>
            <a:off x="2197750" y="4013609"/>
            <a:ext cx="7794873" cy="1086004"/>
          </a:xfrm>
          <a:prstGeom prst="rect">
            <a:avLst/>
          </a:prstGeom>
        </p:spPr>
      </p:pic>
      <p:sp>
        <p:nvSpPr>
          <p:cNvPr id="17" name="TextBox 16">
            <a:extLst>
              <a:ext uri="{FF2B5EF4-FFF2-40B4-BE49-F238E27FC236}">
                <a16:creationId xmlns:a16="http://schemas.microsoft.com/office/drawing/2014/main" id="{3F902073-F179-ADAE-C7A2-685FAA1D3D96}"/>
              </a:ext>
            </a:extLst>
          </p:cNvPr>
          <p:cNvSpPr txBox="1"/>
          <p:nvPr/>
        </p:nvSpPr>
        <p:spPr>
          <a:xfrm>
            <a:off x="1704788" y="5297014"/>
            <a:ext cx="8780795" cy="646331"/>
          </a:xfrm>
          <a:prstGeom prst="rect">
            <a:avLst/>
          </a:prstGeom>
          <a:noFill/>
        </p:spPr>
        <p:txBody>
          <a:bodyPr wrap="square" rtlCol="0">
            <a:spAutoFit/>
          </a:bodyPr>
          <a:lstStyle/>
          <a:p>
            <a:pPr algn="ctr"/>
            <a:r>
              <a:rPr lang="en-US">
                <a:latin typeface="Poppins Medium" pitchFamily="2" charset="77"/>
                <a:cs typeface="Poppins Medium" pitchFamily="2" charset="77"/>
              </a:rPr>
              <a:t>Between 2023 and 2025, the cost of building new gas plants increased 66%. </a:t>
            </a:r>
            <a:r>
              <a:rPr lang="en-US" dirty="0">
                <a:latin typeface="Poppins Medium" pitchFamily="2" charset="77"/>
                <a:cs typeface="Poppins Medium" pitchFamily="2" charset="77"/>
              </a:rPr>
              <a:t>The average project expense rose to $2,157 per kW: </a:t>
            </a:r>
            <a:r>
              <a:rPr lang="en-US" dirty="0">
                <a:highlight>
                  <a:srgbClr val="FFFF00"/>
                </a:highlight>
                <a:latin typeface="Poppins Medium" pitchFamily="2" charset="77"/>
                <a:cs typeface="Poppins Medium" pitchFamily="2" charset="77"/>
              </a:rPr>
              <a:t>$2.2M/MW </a:t>
            </a:r>
          </a:p>
        </p:txBody>
      </p:sp>
      <p:sp>
        <p:nvSpPr>
          <p:cNvPr id="18" name="TextBox 17">
            <a:extLst>
              <a:ext uri="{FF2B5EF4-FFF2-40B4-BE49-F238E27FC236}">
                <a16:creationId xmlns:a16="http://schemas.microsoft.com/office/drawing/2014/main" id="{1C05EA0D-D10F-3A58-2162-1B152ADF1793}"/>
              </a:ext>
            </a:extLst>
          </p:cNvPr>
          <p:cNvSpPr txBox="1"/>
          <p:nvPr/>
        </p:nvSpPr>
        <p:spPr>
          <a:xfrm>
            <a:off x="2767194" y="2281342"/>
            <a:ext cx="6655989" cy="369332"/>
          </a:xfrm>
          <a:prstGeom prst="rect">
            <a:avLst/>
          </a:prstGeom>
          <a:noFill/>
        </p:spPr>
        <p:txBody>
          <a:bodyPr wrap="none" rtlCol="0">
            <a:spAutoFit/>
          </a:bodyPr>
          <a:lstStyle/>
          <a:p>
            <a:r>
              <a:rPr lang="en-US" dirty="0">
                <a:latin typeface="Poppins Medium" pitchFamily="2" charset="77"/>
                <a:cs typeface="Poppins Medium" pitchFamily="2" charset="77"/>
              </a:rPr>
              <a:t>● Vogtle 3&amp;4 (2 x AP1000) cost: </a:t>
            </a:r>
            <a:r>
              <a:rPr lang="en-US">
                <a:latin typeface="Poppins Medium" pitchFamily="2" charset="77"/>
                <a:cs typeface="Poppins Medium" pitchFamily="2" charset="77"/>
              </a:rPr>
              <a:t>$36.8 billion: </a:t>
            </a:r>
            <a:r>
              <a:rPr lang="en-US">
                <a:highlight>
                  <a:srgbClr val="FFFF00"/>
                </a:highlight>
                <a:latin typeface="Poppins Medium" pitchFamily="2" charset="77"/>
                <a:cs typeface="Poppins Medium" pitchFamily="2" charset="77"/>
              </a:rPr>
              <a:t>$16.5M/MW</a:t>
            </a:r>
          </a:p>
        </p:txBody>
      </p:sp>
    </p:spTree>
    <p:extLst>
      <p:ext uri="{BB962C8B-B14F-4D97-AF65-F5344CB8AC3E}">
        <p14:creationId xmlns:p14="http://schemas.microsoft.com/office/powerpoint/2010/main" val="3495137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9C90DF-41A7-91E1-1CBA-D6767B6F2301}"/>
              </a:ext>
            </a:extLst>
          </p:cNvPr>
          <p:cNvPicPr>
            <a:picLocks noChangeAspect="1"/>
          </p:cNvPicPr>
          <p:nvPr/>
        </p:nvPicPr>
        <p:blipFill>
          <a:blip r:embed="rId3"/>
          <a:stretch>
            <a:fillRect/>
          </a:stretch>
        </p:blipFill>
        <p:spPr>
          <a:xfrm>
            <a:off x="394224" y="1507005"/>
            <a:ext cx="8356510" cy="4700537"/>
          </a:xfrm>
          <a:prstGeom prst="rect">
            <a:avLst/>
          </a:prstGeom>
        </p:spPr>
      </p:pic>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2337932" y="366381"/>
            <a:ext cx="7516136" cy="852969"/>
          </a:xfrm>
        </p:spPr>
        <p:txBody>
          <a:bodyPr>
            <a:noAutofit/>
          </a:bodyPr>
          <a:lstStyle/>
          <a:p>
            <a:pPr algn="ctr"/>
            <a:r>
              <a:rPr lang="en-US" sz="5400" dirty="0">
                <a:latin typeface="Poppins Medium" pitchFamily="2" charset="77"/>
                <a:cs typeface="Poppins Medium" pitchFamily="2" charset="77"/>
              </a:rPr>
              <a:t>SMR Intelligence US</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8590209" y="1880332"/>
            <a:ext cx="3284760" cy="3097335"/>
          </a:xfrm>
        </p:spPr>
        <p:txBody>
          <a:bodyPr>
            <a:noAutofit/>
          </a:bodyPr>
          <a:lstStyle/>
          <a:p>
            <a:pPr marL="457200" lvl="1" indent="0">
              <a:spcAft>
                <a:spcPts val="600"/>
              </a:spcAft>
              <a:buNone/>
            </a:pPr>
            <a:r>
              <a:rPr lang="en-US" dirty="0">
                <a:latin typeface="Poppins Medium" pitchFamily="2" charset="77"/>
                <a:cs typeface="Poppins Medium" pitchFamily="2" charset="77"/>
              </a:rPr>
              <a:t>● 42 Companies</a:t>
            </a:r>
          </a:p>
          <a:p>
            <a:pPr marL="457200" lvl="1" indent="0">
              <a:spcAft>
                <a:spcPts val="600"/>
              </a:spcAft>
              <a:buNone/>
            </a:pPr>
            <a:r>
              <a:rPr lang="en-US" dirty="0">
                <a:latin typeface="Poppins Medium" pitchFamily="2" charset="77"/>
                <a:cs typeface="Poppins Medium" pitchFamily="2" charset="77"/>
              </a:rPr>
              <a:t>● 47 Reactors</a:t>
            </a:r>
          </a:p>
          <a:p>
            <a:pPr marL="457200" lvl="1" indent="0">
              <a:spcAft>
                <a:spcPts val="600"/>
              </a:spcAft>
              <a:buNone/>
            </a:pPr>
            <a:r>
              <a:rPr lang="en-US" dirty="0">
                <a:latin typeface="Poppins Medium" pitchFamily="2" charset="77"/>
                <a:cs typeface="Poppins Medium" pitchFamily="2" charset="77"/>
              </a:rPr>
              <a:t>● Market cap of the 8 US-based pure-plays:          ~ $19.8B </a:t>
            </a:r>
          </a:p>
          <a:p>
            <a:pPr marL="457200" lvl="1" indent="0">
              <a:spcAft>
                <a:spcPts val="600"/>
              </a:spcAft>
              <a:buNone/>
            </a:pPr>
            <a:r>
              <a:rPr lang="en-US" dirty="0">
                <a:latin typeface="Poppins Medium" pitchFamily="2" charset="77"/>
                <a:cs typeface="Poppins Medium" pitchFamily="2" charset="77"/>
              </a:rPr>
              <a:t>● Market cap of incumbents:       &gt; $300B</a:t>
            </a:r>
          </a:p>
        </p:txBody>
      </p:sp>
      <p:sp>
        <p:nvSpPr>
          <p:cNvPr id="4" name="TextBox 3">
            <a:extLst>
              <a:ext uri="{FF2B5EF4-FFF2-40B4-BE49-F238E27FC236}">
                <a16:creationId xmlns:a16="http://schemas.microsoft.com/office/drawing/2014/main" id="{5CCC8897-FDA3-949B-7024-ABAF13E41C07}"/>
              </a:ext>
            </a:extLst>
          </p:cNvPr>
          <p:cNvSpPr txBox="1"/>
          <p:nvPr/>
        </p:nvSpPr>
        <p:spPr>
          <a:xfrm>
            <a:off x="282578" y="6495197"/>
            <a:ext cx="20874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  Robertbryce.substack.com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C438C43-A893-D9B9-B5E3-C7E6D0FEFB30}"/>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9" name="TextBox 1">
            <a:extLst>
              <a:ext uri="{FF2B5EF4-FFF2-40B4-BE49-F238E27FC236}">
                <a16:creationId xmlns:a16="http://schemas.microsoft.com/office/drawing/2014/main" id="{DC671C26-F177-FA75-D317-9E09302E74B2}"/>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146337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1797227" y="327815"/>
            <a:ext cx="8597546" cy="852969"/>
          </a:xfrm>
        </p:spPr>
        <p:txBody>
          <a:bodyPr>
            <a:noAutofit/>
          </a:bodyPr>
          <a:lstStyle/>
          <a:p>
            <a:pPr algn="ctr"/>
            <a:r>
              <a:rPr lang="en-US" sz="5400" dirty="0">
                <a:latin typeface="Poppins Medium" pitchFamily="2" charset="77"/>
                <a:cs typeface="Poppins Medium" pitchFamily="2" charset="77"/>
              </a:rPr>
              <a:t>SMR Intelligence Global</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8755804" y="2056491"/>
            <a:ext cx="3277938" cy="1679299"/>
          </a:xfrm>
        </p:spPr>
        <p:txBody>
          <a:bodyPr>
            <a:noAutofit/>
          </a:bodyPr>
          <a:lstStyle/>
          <a:p>
            <a:pPr marL="457200" lvl="1" indent="0">
              <a:spcAft>
                <a:spcPts val="600"/>
              </a:spcAft>
              <a:buNone/>
            </a:pPr>
            <a:r>
              <a:rPr lang="en-US" sz="2600" dirty="0">
                <a:latin typeface="Poppins Medium" pitchFamily="2" charset="77"/>
                <a:cs typeface="Poppins Medium" pitchFamily="2" charset="77"/>
              </a:rPr>
              <a:t>● </a:t>
            </a:r>
            <a:r>
              <a:rPr lang="en-US" sz="2600" u="sng" dirty="0">
                <a:latin typeface="Poppins Medium" pitchFamily="2" charset="77"/>
                <a:cs typeface="Poppins Medium" pitchFamily="2" charset="77"/>
              </a:rPr>
              <a:t>Non-US </a:t>
            </a:r>
          </a:p>
          <a:p>
            <a:pPr marL="457200" lvl="1" indent="0">
              <a:spcAft>
                <a:spcPts val="600"/>
              </a:spcAft>
              <a:buNone/>
            </a:pPr>
            <a:r>
              <a:rPr lang="en-US" sz="2600" dirty="0">
                <a:latin typeface="Poppins Medium" pitchFamily="2" charset="77"/>
                <a:cs typeface="Poppins Medium" pitchFamily="2" charset="77"/>
              </a:rPr>
              <a:t>● 19 Countries</a:t>
            </a:r>
          </a:p>
          <a:p>
            <a:pPr marL="457200" lvl="1" indent="0">
              <a:spcAft>
                <a:spcPts val="600"/>
              </a:spcAft>
              <a:buNone/>
            </a:pPr>
            <a:r>
              <a:rPr lang="en-US" sz="2600" dirty="0">
                <a:latin typeface="Poppins Medium" pitchFamily="2" charset="77"/>
                <a:cs typeface="Poppins Medium" pitchFamily="2" charset="77"/>
              </a:rPr>
              <a:t>● 56 Entities</a:t>
            </a:r>
          </a:p>
          <a:p>
            <a:pPr marL="457200" lvl="1" indent="0">
              <a:spcAft>
                <a:spcPts val="600"/>
              </a:spcAft>
              <a:buNone/>
            </a:pPr>
            <a:r>
              <a:rPr lang="en-US" sz="2600" dirty="0">
                <a:latin typeface="Poppins Medium" pitchFamily="2" charset="77"/>
                <a:cs typeface="Poppins Medium" pitchFamily="2" charset="77"/>
              </a:rPr>
              <a:t>● 73 Reactors</a:t>
            </a:r>
          </a:p>
          <a:p>
            <a:pPr marL="457200" lvl="1" indent="0">
              <a:spcBef>
                <a:spcPts val="0"/>
              </a:spcBef>
              <a:buNone/>
            </a:pPr>
            <a:endParaRPr lang="en-US" sz="2500" dirty="0">
              <a:latin typeface="Poppins Medium" pitchFamily="2" charset="77"/>
              <a:cs typeface="Poppins Medium" pitchFamily="2" charset="77"/>
            </a:endParaRPr>
          </a:p>
          <a:p>
            <a:pPr marL="457200" lvl="1" indent="0">
              <a:spcBef>
                <a:spcPts val="0"/>
              </a:spcBef>
              <a:buNone/>
            </a:pPr>
            <a:r>
              <a:rPr lang="en-US" sz="2600" u="sng" dirty="0">
                <a:latin typeface="Poppins Medium" pitchFamily="2" charset="77"/>
                <a:cs typeface="Poppins Medium" pitchFamily="2" charset="77"/>
              </a:rPr>
              <a:t>● Total w/US:</a:t>
            </a:r>
          </a:p>
          <a:p>
            <a:pPr marL="457200" lvl="1" indent="0">
              <a:spcBef>
                <a:spcPts val="0"/>
              </a:spcBef>
              <a:buNone/>
            </a:pPr>
            <a:r>
              <a:rPr lang="en-US" sz="800" dirty="0">
                <a:latin typeface="Poppins Medium" pitchFamily="2" charset="77"/>
                <a:cs typeface="Poppins Medium" pitchFamily="2" charset="77"/>
              </a:rPr>
              <a:t> </a:t>
            </a:r>
          </a:p>
          <a:p>
            <a:pPr marL="457200" lvl="1" indent="0">
              <a:spcBef>
                <a:spcPts val="0"/>
              </a:spcBef>
              <a:buNone/>
            </a:pPr>
            <a:r>
              <a:rPr lang="en-US" sz="2600" dirty="0">
                <a:highlight>
                  <a:srgbClr val="FFFF00"/>
                </a:highlight>
                <a:latin typeface="Poppins Medium" pitchFamily="2" charset="77"/>
                <a:cs typeface="Poppins Medium" pitchFamily="2" charset="77"/>
              </a:rPr>
              <a:t>● 97 entities </a:t>
            </a:r>
          </a:p>
          <a:p>
            <a:pPr marL="457200" lvl="1" indent="0">
              <a:spcBef>
                <a:spcPts val="0"/>
              </a:spcBef>
              <a:buNone/>
            </a:pPr>
            <a:r>
              <a:rPr lang="en-US" sz="2600" dirty="0">
                <a:highlight>
                  <a:srgbClr val="FFFF00"/>
                </a:highlight>
                <a:latin typeface="Poppins Medium" pitchFamily="2" charset="77"/>
                <a:cs typeface="Poppins Medium" pitchFamily="2" charset="77"/>
              </a:rPr>
              <a:t>● 120 designs</a:t>
            </a:r>
          </a:p>
          <a:p>
            <a:pPr marL="457200" lvl="1" indent="0" algn="ctr">
              <a:buNone/>
            </a:pPr>
            <a:r>
              <a:rPr lang="en-US" sz="2800" dirty="0">
                <a:highlight>
                  <a:srgbClr val="FFFF00"/>
                </a:highlight>
                <a:latin typeface="Poppins Medium" pitchFamily="2" charset="77"/>
                <a:cs typeface="Poppins Medium" pitchFamily="2" charset="77"/>
              </a:rPr>
              <a:t> </a:t>
            </a:r>
          </a:p>
        </p:txBody>
      </p:sp>
      <p:sp>
        <p:nvSpPr>
          <p:cNvPr id="4" name="TextBox 3">
            <a:extLst>
              <a:ext uri="{FF2B5EF4-FFF2-40B4-BE49-F238E27FC236}">
                <a16:creationId xmlns:a16="http://schemas.microsoft.com/office/drawing/2014/main" id="{5CCC8897-FDA3-949B-7024-ABAF13E41C07}"/>
              </a:ext>
            </a:extLst>
          </p:cNvPr>
          <p:cNvSpPr txBox="1"/>
          <p:nvPr/>
        </p:nvSpPr>
        <p:spPr>
          <a:xfrm>
            <a:off x="282578" y="6495197"/>
            <a:ext cx="20874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Sources:  Robertbryce.substack.com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191550B3-490A-21E2-0ADC-247B2BA4424A}"/>
              </a:ext>
            </a:extLst>
          </p:cNvPr>
          <p:cNvPicPr>
            <a:picLocks noChangeAspect="1"/>
          </p:cNvPicPr>
          <p:nvPr/>
        </p:nvPicPr>
        <p:blipFill>
          <a:blip r:embed="rId3"/>
          <a:stretch>
            <a:fillRect/>
          </a:stretch>
        </p:blipFill>
        <p:spPr>
          <a:xfrm>
            <a:off x="363893" y="1365249"/>
            <a:ext cx="8428593" cy="4741083"/>
          </a:xfrm>
          <a:prstGeom prst="rect">
            <a:avLst/>
          </a:prstGeom>
        </p:spPr>
      </p:pic>
      <p:pic>
        <p:nvPicPr>
          <p:cNvPr id="6" name="Picture 5">
            <a:extLst>
              <a:ext uri="{FF2B5EF4-FFF2-40B4-BE49-F238E27FC236}">
                <a16:creationId xmlns:a16="http://schemas.microsoft.com/office/drawing/2014/main" id="{CFABAF8A-7DBD-7377-874B-18CF0EC6AE79}"/>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3" name="TextBox 1">
            <a:extLst>
              <a:ext uri="{FF2B5EF4-FFF2-40B4-BE49-F238E27FC236}">
                <a16:creationId xmlns:a16="http://schemas.microsoft.com/office/drawing/2014/main" id="{8852F146-D851-1CAA-20E6-AC6C958A9375}"/>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692320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636305" y="588717"/>
            <a:ext cx="10919390" cy="843123"/>
          </a:xfrm>
        </p:spPr>
        <p:txBody>
          <a:bodyPr>
            <a:noAutofit/>
          </a:bodyPr>
          <a:lstStyle/>
          <a:p>
            <a:pPr algn="ctr"/>
            <a:r>
              <a:rPr lang="en-US" dirty="0">
                <a:latin typeface="Poppins Medium" pitchFamily="2" charset="77"/>
                <a:cs typeface="Poppins Medium" pitchFamily="2" charset="77"/>
              </a:rPr>
              <a:t>US Nuclear Depends On Foreign Fuel</a:t>
            </a:r>
            <a:br>
              <a:rPr lang="en-US" dirty="0">
                <a:highlight>
                  <a:srgbClr val="FFFF00"/>
                </a:highlight>
                <a:latin typeface="Poppins Medium" pitchFamily="2" charset="77"/>
                <a:cs typeface="Poppins Medium" pitchFamily="2" charset="77"/>
              </a:rPr>
            </a:br>
            <a:r>
              <a:rPr lang="en-US" sz="3000" dirty="0">
                <a:latin typeface="Poppins Medium" pitchFamily="2" charset="77"/>
                <a:cs typeface="Poppins Medium" pitchFamily="2" charset="77"/>
              </a:rPr>
              <a:t>Production Of Uranium Oxide vs. Imports, 1949 to 2024</a:t>
            </a:r>
          </a:p>
        </p:txBody>
      </p:sp>
      <p:sp>
        <p:nvSpPr>
          <p:cNvPr id="7" name="TextBox 6">
            <a:extLst>
              <a:ext uri="{FF2B5EF4-FFF2-40B4-BE49-F238E27FC236}">
                <a16:creationId xmlns:a16="http://schemas.microsoft.com/office/drawing/2014/main" id="{CD31A95D-8CE6-66B5-CBF1-F5A6536F69CB}"/>
              </a:ext>
            </a:extLst>
          </p:cNvPr>
          <p:cNvSpPr txBox="1"/>
          <p:nvPr/>
        </p:nvSpPr>
        <p:spPr>
          <a:xfrm>
            <a:off x="327358" y="2457099"/>
            <a:ext cx="492443" cy="1943802"/>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Million Pounds</a:t>
            </a:r>
          </a:p>
        </p:txBody>
      </p:sp>
      <p:sp>
        <p:nvSpPr>
          <p:cNvPr id="3" name="TextBox 2">
            <a:extLst>
              <a:ext uri="{FF2B5EF4-FFF2-40B4-BE49-F238E27FC236}">
                <a16:creationId xmlns:a16="http://schemas.microsoft.com/office/drawing/2014/main" id="{C4CAF032-C4C4-B683-36F8-F6C0B54CF912}"/>
              </a:ext>
            </a:extLst>
          </p:cNvPr>
          <p:cNvSpPr txBox="1"/>
          <p:nvPr/>
        </p:nvSpPr>
        <p:spPr>
          <a:xfrm>
            <a:off x="293182" y="6436228"/>
            <a:ext cx="781816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 EIA, EPM , </a:t>
            </a:r>
            <a:r>
              <a:rPr kumimoji="0" lang="en-US" sz="800" u="none" strike="noStrike" kern="1200" cap="none" spc="0" normalizeH="0" baseline="0" noProof="0" dirty="0">
                <a:ln>
                  <a:noFill/>
                </a:ln>
                <a:solidFill>
                  <a:srgbClr val="4472C4"/>
                </a:solidFill>
                <a:effectLst/>
                <a:uLnTx/>
                <a:uFillTx/>
                <a:latin typeface="Poppins Medium" pitchFamily="2" charset="77"/>
                <a:ea typeface="+mn-ea"/>
                <a:cs typeface="Poppins Medium" pitchFamily="2" charset="77"/>
                <a:hlinkClick r:id="rId3"/>
              </a:rPr>
              <a:t>https://www.eia.gov/totalenergy/data/monthly/pdf/mer.pdf</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hlinkClick r:id="rId3"/>
              </a:rPr>
              <a:t> Table 8.2</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 </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hlinkClick r:id="rId4"/>
              </a:rPr>
              <a:t>https://www.eia.gov/todayinenergy/detail.php?id=64444</a:t>
            </a:r>
            <a:r>
              <a:rPr kumimoji="0" lang="en-US" sz="8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Chart 5">
            <a:extLst>
              <a:ext uri="{FF2B5EF4-FFF2-40B4-BE49-F238E27FC236}">
                <a16:creationId xmlns:a16="http://schemas.microsoft.com/office/drawing/2014/main" id="{37175334-2274-5976-A3BA-846E8AA3901B}"/>
              </a:ext>
            </a:extLst>
          </p:cNvPr>
          <p:cNvGraphicFramePr>
            <a:graphicFrameLocks/>
          </p:cNvGraphicFramePr>
          <p:nvPr>
            <p:extLst>
              <p:ext uri="{D42A27DB-BD31-4B8C-83A1-F6EECF244321}">
                <p14:modId xmlns:p14="http://schemas.microsoft.com/office/powerpoint/2010/main" val="3423165615"/>
              </p:ext>
            </p:extLst>
          </p:nvPr>
        </p:nvGraphicFramePr>
        <p:xfrm>
          <a:off x="819801" y="2050639"/>
          <a:ext cx="10552395" cy="4409258"/>
        </p:xfrm>
        <a:graphic>
          <a:graphicData uri="http://schemas.openxmlformats.org/drawingml/2006/chart">
            <c:chart xmlns:c="http://schemas.openxmlformats.org/drawingml/2006/chart" xmlns:r="http://schemas.openxmlformats.org/officeDocument/2006/relationships" r:id="rId5"/>
          </a:graphicData>
        </a:graphic>
      </p:graphicFrame>
      <p:sp>
        <p:nvSpPr>
          <p:cNvPr id="9" name="Oval 8">
            <a:extLst>
              <a:ext uri="{FF2B5EF4-FFF2-40B4-BE49-F238E27FC236}">
                <a16:creationId xmlns:a16="http://schemas.microsoft.com/office/drawing/2014/main" id="{05D4AF74-803F-5BD6-DFFB-E1FEB0764272}"/>
              </a:ext>
            </a:extLst>
          </p:cNvPr>
          <p:cNvSpPr/>
          <p:nvPr/>
        </p:nvSpPr>
        <p:spPr>
          <a:xfrm>
            <a:off x="3211839" y="1785795"/>
            <a:ext cx="4632751" cy="157637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Poppins Medium" pitchFamily="2" charset="77"/>
                <a:cs typeface="Poppins Medium" pitchFamily="2" charset="77"/>
              </a:rPr>
              <a:t>Imports accounted for 99% of the U</a:t>
            </a:r>
            <a:r>
              <a:rPr lang="en-US" sz="1800" baseline="-25000" dirty="0">
                <a:solidFill>
                  <a:schemeClr val="bg1"/>
                </a:solidFill>
                <a:latin typeface="Poppins Medium" pitchFamily="2" charset="77"/>
                <a:cs typeface="Poppins Medium" pitchFamily="2" charset="77"/>
              </a:rPr>
              <a:t>3</a:t>
            </a:r>
            <a:r>
              <a:rPr lang="en-US" sz="1800" dirty="0">
                <a:solidFill>
                  <a:schemeClr val="bg1"/>
                </a:solidFill>
                <a:latin typeface="Poppins Medium" pitchFamily="2" charset="77"/>
                <a:cs typeface="Poppins Medium" pitchFamily="2" charset="77"/>
              </a:rPr>
              <a:t>O</a:t>
            </a:r>
            <a:r>
              <a:rPr lang="en-US" sz="1800" baseline="-25000" dirty="0">
                <a:solidFill>
                  <a:schemeClr val="bg1"/>
                </a:solidFill>
                <a:latin typeface="Poppins Medium" pitchFamily="2" charset="77"/>
                <a:cs typeface="Poppins Medium" pitchFamily="2" charset="77"/>
              </a:rPr>
              <a:t>8</a:t>
            </a:r>
            <a:r>
              <a:rPr lang="en-US" sz="1800" dirty="0">
                <a:solidFill>
                  <a:schemeClr val="bg1"/>
                </a:solidFill>
                <a:latin typeface="Poppins Medium" pitchFamily="2" charset="77"/>
                <a:cs typeface="Poppins Medium" pitchFamily="2" charset="77"/>
              </a:rPr>
              <a:t> used in 2023 to make nuclear fuel.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Poppins Medium" pitchFamily="2" charset="77"/>
                <a:cs typeface="Poppins Medium" pitchFamily="2" charset="77"/>
              </a:rPr>
              <a:t>— EIA, Jan. 30, 2025</a:t>
            </a:r>
            <a:endParaRPr kumimoji="0" lang="en-US" sz="1800" u="sng" strike="noStrike" kern="1200" cap="none" spc="0" normalizeH="0" baseline="0" noProof="0" dirty="0">
              <a:ln>
                <a:noFill/>
              </a:ln>
              <a:solidFill>
                <a:schemeClr val="bg1"/>
              </a:solidFill>
              <a:effectLst/>
              <a:uLnTx/>
              <a:uFillTx/>
              <a:latin typeface="Poppins Medium" pitchFamily="2" charset="77"/>
              <a:ea typeface="+mn-ea"/>
              <a:cs typeface="Poppins Medium" pitchFamily="2" charset="77"/>
            </a:endParaRPr>
          </a:p>
        </p:txBody>
      </p:sp>
      <p:pic>
        <p:nvPicPr>
          <p:cNvPr id="5" name="Picture 4">
            <a:extLst>
              <a:ext uri="{FF2B5EF4-FFF2-40B4-BE49-F238E27FC236}">
                <a16:creationId xmlns:a16="http://schemas.microsoft.com/office/drawing/2014/main" id="{37F9216C-5528-B17B-8C91-28A0662280B6}"/>
              </a:ext>
            </a:extLst>
          </p:cNvPr>
          <p:cNvPicPr>
            <a:picLocks noChangeAspect="1"/>
          </p:cNvPicPr>
          <p:nvPr/>
        </p:nvPicPr>
        <p:blipFill>
          <a:blip r:embed="rId6"/>
          <a:stretch>
            <a:fillRect/>
          </a:stretch>
        </p:blipFill>
        <p:spPr>
          <a:xfrm>
            <a:off x="11764884" y="6437629"/>
            <a:ext cx="316823" cy="316823"/>
          </a:xfrm>
          <a:prstGeom prst="rect">
            <a:avLst/>
          </a:prstGeom>
        </p:spPr>
      </p:pic>
      <p:sp>
        <p:nvSpPr>
          <p:cNvPr id="10" name="TextBox 1">
            <a:extLst>
              <a:ext uri="{FF2B5EF4-FFF2-40B4-BE49-F238E27FC236}">
                <a16:creationId xmlns:a16="http://schemas.microsoft.com/office/drawing/2014/main" id="{441A558E-D549-61C7-CF43-B72E24B5A9D6}"/>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3726936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E6B2F-A39C-1A90-DC06-E633EB91E42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2DAD98B-DF5E-82F8-D8DF-62682508B28D}"/>
              </a:ext>
            </a:extLst>
          </p:cNvPr>
          <p:cNvSpPr txBox="1"/>
          <p:nvPr/>
        </p:nvSpPr>
        <p:spPr>
          <a:xfrm>
            <a:off x="110293" y="6437629"/>
            <a:ext cx="7698468" cy="369332"/>
          </a:xfrm>
          <a:prstGeom prst="rect">
            <a:avLst/>
          </a:prstGeom>
          <a:noFill/>
        </p:spPr>
        <p:txBody>
          <a:bodyPr wrap="square" rtlCol="0">
            <a:spAutoFit/>
          </a:bodyPr>
          <a:lstStyle/>
          <a:p>
            <a:pPr lvl="0">
              <a:defRPr/>
            </a:pPr>
            <a:r>
              <a:rPr lang="en-US" sz="900" dirty="0">
                <a:latin typeface="Poppins Medium" pitchFamily="2" charset="77"/>
                <a:cs typeface="Poppins Medium" pitchFamily="2" charset="77"/>
              </a:rPr>
              <a:t>Sources: Centrus Energy, </a:t>
            </a:r>
            <a:r>
              <a:rPr lang="en-US" sz="900" dirty="0">
                <a:latin typeface="Poppins Medium" pitchFamily="2" charset="77"/>
                <a:cs typeface="Poppins Medium" pitchFamily="2" charset="77"/>
                <a:hlinkClick r:id="rId3"/>
              </a:rPr>
              <a:t>https://investors.centrusenergy.com/static-files/058b474a-c135-4600-a84b-e9908864a7af</a:t>
            </a:r>
            <a:r>
              <a:rPr lang="en-US" sz="900" dirty="0">
                <a:latin typeface="Poppins Medium" pitchFamily="2" charset="77"/>
                <a:cs typeface="Poppins Medium" pitchFamily="2" charset="77"/>
              </a:rPr>
              <a:t> Breakthrough Institute, </a:t>
            </a:r>
            <a:r>
              <a:rPr lang="en-US" sz="900" dirty="0">
                <a:latin typeface="Poppins Medium" pitchFamily="2" charset="77"/>
                <a:cs typeface="Poppins Medium" pitchFamily="2" charset="77"/>
                <a:hlinkClick r:id="rId4"/>
              </a:rPr>
              <a:t>https://thebreakthrough.imgix.net/pdfs/Nuclear-Fuel-and-Enrichment-Diversification_v6.pdf</a:t>
            </a:r>
            <a:r>
              <a:rPr lang="en-US" sz="900" dirty="0">
                <a:latin typeface="Poppins Medium" pitchFamily="2" charset="77"/>
                <a:cs typeface="Poppins Medium" pitchFamily="2" charset="77"/>
              </a:rPr>
              <a:t> </a:t>
            </a:r>
            <a:endParaRPr kumimoji="0" lang="en-US" sz="900" u="none" strike="noStrike" kern="1200" cap="none" spc="0" normalizeH="0" baseline="0" noProof="0" dirty="0">
              <a:ln>
                <a:noFill/>
              </a:ln>
              <a:solidFill>
                <a:prstClr val="black"/>
              </a:solidFill>
              <a:effectLst/>
              <a:uLnTx/>
              <a:uFillTx/>
              <a:latin typeface="Poppins Medium" pitchFamily="2" charset="77"/>
              <a:cs typeface="Poppins Medium" pitchFamily="2" charset="77"/>
            </a:endParaRPr>
          </a:p>
        </p:txBody>
      </p:sp>
      <p:pic>
        <p:nvPicPr>
          <p:cNvPr id="8" name="Picture 7">
            <a:extLst>
              <a:ext uri="{FF2B5EF4-FFF2-40B4-BE49-F238E27FC236}">
                <a16:creationId xmlns:a16="http://schemas.microsoft.com/office/drawing/2014/main" id="{F1F7827D-2072-0D0F-E8B1-368EA61A67F0}"/>
              </a:ext>
            </a:extLst>
          </p:cNvPr>
          <p:cNvPicPr>
            <a:picLocks noChangeAspect="1"/>
          </p:cNvPicPr>
          <p:nvPr/>
        </p:nvPicPr>
        <p:blipFill>
          <a:blip r:embed="rId5"/>
          <a:stretch>
            <a:fillRect/>
          </a:stretch>
        </p:blipFill>
        <p:spPr>
          <a:xfrm>
            <a:off x="11764884" y="6437629"/>
            <a:ext cx="316823" cy="316823"/>
          </a:xfrm>
          <a:prstGeom prst="rect">
            <a:avLst/>
          </a:prstGeom>
        </p:spPr>
      </p:pic>
      <p:sp>
        <p:nvSpPr>
          <p:cNvPr id="10" name="Title 1">
            <a:extLst>
              <a:ext uri="{FF2B5EF4-FFF2-40B4-BE49-F238E27FC236}">
                <a16:creationId xmlns:a16="http://schemas.microsoft.com/office/drawing/2014/main" id="{299EF091-990E-EB26-7254-F3F348C1489B}"/>
              </a:ext>
            </a:extLst>
          </p:cNvPr>
          <p:cNvSpPr txBox="1">
            <a:spLocks/>
          </p:cNvSpPr>
          <p:nvPr/>
        </p:nvSpPr>
        <p:spPr>
          <a:xfrm>
            <a:off x="6786845" y="2264119"/>
            <a:ext cx="4953985" cy="30677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Poppins" pitchFamily="2" charset="77"/>
                <a:ea typeface="+mj-ea"/>
                <a:cs typeface="Poppins" pitchFamily="2" charset="77"/>
              </a:defRPr>
            </a:lvl1pPr>
          </a:lstStyle>
          <a:p>
            <a:pPr algn="ctr"/>
            <a:r>
              <a:rPr lang="en-US" sz="2400" dirty="0">
                <a:latin typeface="Poppins Medium" pitchFamily="2" charset="77"/>
                <a:cs typeface="Poppins Medium" pitchFamily="2" charset="77"/>
              </a:rPr>
              <a:t>Current global capacity of ~ 60 million SWU is insufficient to meet total LEU and HALEU needs in 2050 (81 million to 137 million SWU) as the global nuclear fleet grows.</a:t>
            </a:r>
          </a:p>
          <a:p>
            <a:pPr algn="ctr"/>
            <a:endParaRPr lang="en-US" sz="800" dirty="0">
              <a:latin typeface="Poppins Medium" pitchFamily="2" charset="77"/>
              <a:cs typeface="Poppins Medium" pitchFamily="2" charset="77"/>
            </a:endParaRPr>
          </a:p>
          <a:p>
            <a:pPr algn="ctr"/>
            <a:r>
              <a:rPr lang="en-US" sz="2400" dirty="0">
                <a:latin typeface="Poppins Medium" pitchFamily="2" charset="77"/>
                <a:cs typeface="Poppins Medium" pitchFamily="2" charset="77"/>
              </a:rPr>
              <a:t>— Breakthrough Institute, 2025</a:t>
            </a:r>
          </a:p>
        </p:txBody>
      </p:sp>
      <p:sp>
        <p:nvSpPr>
          <p:cNvPr id="7" name="TextBox 6">
            <a:extLst>
              <a:ext uri="{FF2B5EF4-FFF2-40B4-BE49-F238E27FC236}">
                <a16:creationId xmlns:a16="http://schemas.microsoft.com/office/drawing/2014/main" id="{36DDB804-4194-F007-F9E2-A8238D69AACD}"/>
              </a:ext>
            </a:extLst>
          </p:cNvPr>
          <p:cNvSpPr txBox="1"/>
          <p:nvPr/>
        </p:nvSpPr>
        <p:spPr>
          <a:xfrm>
            <a:off x="6445972" y="792099"/>
            <a:ext cx="5635733" cy="1446550"/>
          </a:xfrm>
          <a:prstGeom prst="rect">
            <a:avLst/>
          </a:prstGeom>
          <a:noFill/>
        </p:spPr>
        <p:txBody>
          <a:bodyPr wrap="square">
            <a:spAutoFit/>
          </a:bodyPr>
          <a:lstStyle/>
          <a:p>
            <a:pPr algn="ctr"/>
            <a:r>
              <a:rPr lang="en-US" sz="4400">
                <a:latin typeface="Poppins Medium" pitchFamily="2" charset="77"/>
                <a:cs typeface="Poppins Medium" pitchFamily="2" charset="77"/>
              </a:rPr>
              <a:t>Who Will Supply The U &amp; SWU?</a:t>
            </a:r>
          </a:p>
        </p:txBody>
      </p:sp>
      <p:pic>
        <p:nvPicPr>
          <p:cNvPr id="12" name="Picture 11">
            <a:extLst>
              <a:ext uri="{FF2B5EF4-FFF2-40B4-BE49-F238E27FC236}">
                <a16:creationId xmlns:a16="http://schemas.microsoft.com/office/drawing/2014/main" id="{61DAF83D-CEEB-3576-7CAE-1AAFAB131E9D}"/>
              </a:ext>
            </a:extLst>
          </p:cNvPr>
          <p:cNvPicPr>
            <a:picLocks noChangeAspect="1"/>
          </p:cNvPicPr>
          <p:nvPr/>
        </p:nvPicPr>
        <p:blipFill>
          <a:blip r:embed="rId6"/>
          <a:stretch>
            <a:fillRect/>
          </a:stretch>
        </p:blipFill>
        <p:spPr>
          <a:xfrm>
            <a:off x="960842" y="367999"/>
            <a:ext cx="5311370" cy="5859368"/>
          </a:xfrm>
          <a:prstGeom prst="rect">
            <a:avLst/>
          </a:prstGeom>
        </p:spPr>
      </p:pic>
      <p:sp>
        <p:nvSpPr>
          <p:cNvPr id="2" name="TextBox 1">
            <a:extLst>
              <a:ext uri="{FF2B5EF4-FFF2-40B4-BE49-F238E27FC236}">
                <a16:creationId xmlns:a16="http://schemas.microsoft.com/office/drawing/2014/main" id="{9FF16BBF-0940-4459-6361-01EEAC688B9C}"/>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3210943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B5D798F-219B-1C4F-AA9C-0C40B945EF95}"/>
              </a:ext>
            </a:extLst>
          </p:cNvPr>
          <p:cNvSpPr txBox="1"/>
          <p:nvPr/>
        </p:nvSpPr>
        <p:spPr>
          <a:xfrm>
            <a:off x="401706" y="6459897"/>
            <a:ext cx="810026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Source: IEA, author </a:t>
            </a:r>
            <a:endParaRPr kumimoji="0" lang="en-US" sz="800" b="0" i="0" u="none" strike="noStrike" kern="1200" cap="none" spc="0" normalizeH="0" baseline="0" noProof="0" dirty="0">
              <a:ln>
                <a:noFill/>
              </a:ln>
              <a:solidFill>
                <a:srgbClr val="7F7F7F"/>
              </a:solidFill>
              <a:effectLst/>
              <a:uLnTx/>
              <a:uFillTx/>
              <a:latin typeface="Poppins Medium" pitchFamily="2" charset="77"/>
              <a:ea typeface="+mn-ea"/>
              <a:cs typeface="Poppins Medium" pitchFamily="2" charset="77"/>
            </a:endParaRPr>
          </a:p>
        </p:txBody>
      </p:sp>
      <p:sp>
        <p:nvSpPr>
          <p:cNvPr id="2" name="TextBox 1">
            <a:extLst>
              <a:ext uri="{FF2B5EF4-FFF2-40B4-BE49-F238E27FC236}">
                <a16:creationId xmlns:a16="http://schemas.microsoft.com/office/drawing/2014/main" id="{597939C3-3B64-29B0-7A33-7719ACEAD82B}"/>
              </a:ext>
            </a:extLst>
          </p:cNvPr>
          <p:cNvSpPr txBox="1"/>
          <p:nvPr/>
        </p:nvSpPr>
        <p:spPr>
          <a:xfrm>
            <a:off x="88537" y="235659"/>
            <a:ext cx="12103463" cy="126188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prstClr val="black"/>
                </a:solidFill>
                <a:effectLst/>
                <a:uLnTx/>
                <a:uFillTx/>
                <a:latin typeface="Poppins Medium" pitchFamily="2" charset="77"/>
                <a:ea typeface="+mn-ea"/>
                <a:cs typeface="Poppins Medium" pitchFamily="2" charset="77"/>
              </a:rPr>
              <a:t>China Has A Stranglehold On 33 Strategic Elements, Including All Of The REEs </a:t>
            </a:r>
            <a:endParaRPr kumimoji="0" lang="en-US" sz="3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890B4EB-A87C-1AC4-C08B-3A37F1275B6E}"/>
              </a:ext>
            </a:extLst>
          </p:cNvPr>
          <p:cNvPicPr>
            <a:picLocks noChangeAspect="1"/>
          </p:cNvPicPr>
          <p:nvPr/>
        </p:nvPicPr>
        <p:blipFill>
          <a:blip r:embed="rId3"/>
          <a:stretch>
            <a:fillRect/>
          </a:stretch>
        </p:blipFill>
        <p:spPr>
          <a:xfrm>
            <a:off x="1464921" y="1660521"/>
            <a:ext cx="9262158" cy="4697953"/>
          </a:xfrm>
          <a:prstGeom prst="rect">
            <a:avLst/>
          </a:prstGeom>
        </p:spPr>
      </p:pic>
      <p:pic>
        <p:nvPicPr>
          <p:cNvPr id="4" name="Picture 3">
            <a:extLst>
              <a:ext uri="{FF2B5EF4-FFF2-40B4-BE49-F238E27FC236}">
                <a16:creationId xmlns:a16="http://schemas.microsoft.com/office/drawing/2014/main" id="{DE7FA041-F8CD-CF06-6DE0-A8055114601B}"/>
              </a:ext>
            </a:extLst>
          </p:cNvPr>
          <p:cNvPicPr>
            <a:picLocks noChangeAspect="1"/>
          </p:cNvPicPr>
          <p:nvPr/>
        </p:nvPicPr>
        <p:blipFill>
          <a:blip r:embed="rId4"/>
          <a:stretch>
            <a:fillRect/>
          </a:stretch>
        </p:blipFill>
        <p:spPr>
          <a:xfrm>
            <a:off x="11764884" y="6437629"/>
            <a:ext cx="316823" cy="316823"/>
          </a:xfrm>
          <a:prstGeom prst="rect">
            <a:avLst/>
          </a:prstGeom>
        </p:spPr>
      </p:pic>
      <p:sp>
        <p:nvSpPr>
          <p:cNvPr id="8" name="TextBox 1">
            <a:extLst>
              <a:ext uri="{FF2B5EF4-FFF2-40B4-BE49-F238E27FC236}">
                <a16:creationId xmlns:a16="http://schemas.microsoft.com/office/drawing/2014/main" id="{DF746F57-0960-23B7-0180-288E5D059580}"/>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1073475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6F07-0256-A946-AC38-98E4FF1661C2}"/>
              </a:ext>
            </a:extLst>
          </p:cNvPr>
          <p:cNvSpPr>
            <a:spLocks noGrp="1"/>
          </p:cNvSpPr>
          <p:nvPr>
            <p:ph type="title"/>
          </p:nvPr>
        </p:nvSpPr>
        <p:spPr>
          <a:xfrm>
            <a:off x="1205565" y="951633"/>
            <a:ext cx="9780850" cy="1108640"/>
          </a:xfrm>
        </p:spPr>
        <p:txBody>
          <a:bodyPr>
            <a:noAutofit/>
          </a:bodyPr>
          <a:lstStyle/>
          <a:p>
            <a:pPr algn="ctr"/>
            <a:r>
              <a:rPr lang="en-US" sz="5000" dirty="0">
                <a:latin typeface="Poppins Medium" pitchFamily="2" charset="77"/>
                <a:cs typeface="Poppins Medium" pitchFamily="2" charset="77"/>
              </a:rPr>
              <a:t>Top Issues For US </a:t>
            </a:r>
            <a:br>
              <a:rPr lang="en-US" sz="5000" dirty="0">
                <a:latin typeface="Poppins Medium" pitchFamily="2" charset="77"/>
                <a:cs typeface="Poppins Medium" pitchFamily="2" charset="77"/>
              </a:rPr>
            </a:br>
            <a:r>
              <a:rPr lang="en-US" sz="5000" dirty="0">
                <a:latin typeface="Poppins Medium" pitchFamily="2" charset="77"/>
                <a:cs typeface="Poppins Medium" pitchFamily="2" charset="77"/>
              </a:rPr>
              <a:t>Energy &amp; Power Sectors</a:t>
            </a:r>
          </a:p>
        </p:txBody>
      </p:sp>
      <p:sp>
        <p:nvSpPr>
          <p:cNvPr id="5" name="Content Placeholder 4">
            <a:extLst>
              <a:ext uri="{FF2B5EF4-FFF2-40B4-BE49-F238E27FC236}">
                <a16:creationId xmlns:a16="http://schemas.microsoft.com/office/drawing/2014/main" id="{910E4B37-577E-AD48-BA78-1D36C0539A7D}"/>
              </a:ext>
            </a:extLst>
          </p:cNvPr>
          <p:cNvSpPr>
            <a:spLocks noGrp="1"/>
          </p:cNvSpPr>
          <p:nvPr>
            <p:ph idx="1"/>
          </p:nvPr>
        </p:nvSpPr>
        <p:spPr>
          <a:xfrm>
            <a:off x="657716" y="2656924"/>
            <a:ext cx="10876549" cy="1823551"/>
          </a:xfrm>
        </p:spPr>
        <p:txBody>
          <a:bodyPr>
            <a:noAutofit/>
          </a:bodyPr>
          <a:lstStyle/>
          <a:p>
            <a:pPr marL="0" indent="0" algn="ctr">
              <a:spcAft>
                <a:spcPts val="600"/>
              </a:spcAft>
              <a:buNone/>
            </a:pPr>
            <a:r>
              <a:rPr lang="en-US" sz="3000" dirty="0">
                <a:latin typeface="Poppins Medium" pitchFamily="2" charset="77"/>
                <a:cs typeface="Poppins Medium" pitchFamily="2" charset="77"/>
              </a:rPr>
              <a:t>● Surging gas &amp; power demand (LNG &amp;AI)</a:t>
            </a:r>
          </a:p>
          <a:p>
            <a:pPr marL="0" indent="0" algn="ctr">
              <a:spcAft>
                <a:spcPts val="600"/>
              </a:spcAft>
              <a:buNone/>
            </a:pPr>
            <a:r>
              <a:rPr lang="en-US" sz="3000" dirty="0">
                <a:latin typeface="Poppins Medium" pitchFamily="2" charset="77"/>
                <a:cs typeface="Poppins Medium" pitchFamily="2" charset="77"/>
              </a:rPr>
              <a:t>● Inflation, labor, &amp; supply chains (China &amp; Russia)</a:t>
            </a:r>
          </a:p>
          <a:p>
            <a:pPr marL="0" indent="0" algn="ctr">
              <a:spcAft>
                <a:spcPts val="600"/>
              </a:spcAft>
              <a:buNone/>
            </a:pPr>
            <a:r>
              <a:rPr lang="en-US" sz="3000" dirty="0">
                <a:latin typeface="Poppins Medium" pitchFamily="2" charset="77"/>
                <a:cs typeface="Poppins Medium" pitchFamily="2" charset="77"/>
              </a:rPr>
              <a:t>● Permitting &amp; land-use conflicts     </a:t>
            </a:r>
          </a:p>
          <a:p>
            <a:pPr marL="0" indent="0" algn="ctr">
              <a:spcAft>
                <a:spcPts val="600"/>
              </a:spcAft>
              <a:buNone/>
            </a:pPr>
            <a:r>
              <a:rPr lang="en-US" sz="3000" dirty="0">
                <a:latin typeface="Poppins Medium" pitchFamily="2" charset="77"/>
                <a:cs typeface="Poppins Medium" pitchFamily="2" charset="77"/>
              </a:rPr>
              <a:t>● New nuclear: How soon? How much? </a:t>
            </a:r>
          </a:p>
          <a:p>
            <a:pPr marL="0" indent="0" algn="ctr">
              <a:spcAft>
                <a:spcPts val="600"/>
              </a:spcAft>
              <a:buNone/>
            </a:pPr>
            <a:endParaRPr lang="en-US" sz="3000" dirty="0">
              <a:latin typeface="Poppins Medium" pitchFamily="2" charset="77"/>
              <a:cs typeface="Poppins Medium" pitchFamily="2" charset="77"/>
            </a:endParaRPr>
          </a:p>
        </p:txBody>
      </p:sp>
      <p:sp>
        <p:nvSpPr>
          <p:cNvPr id="7" name="TextBox 6">
            <a:extLst>
              <a:ext uri="{FF2B5EF4-FFF2-40B4-BE49-F238E27FC236}">
                <a16:creationId xmlns:a16="http://schemas.microsoft.com/office/drawing/2014/main" id="{98215756-B0BF-048F-4223-16F536C74092}"/>
              </a:ext>
            </a:extLst>
          </p:cNvPr>
          <p:cNvSpPr txBox="1"/>
          <p:nvPr/>
        </p:nvSpPr>
        <p:spPr>
          <a:xfrm>
            <a:off x="1633684" y="5370360"/>
            <a:ext cx="8924614" cy="597599"/>
          </a:xfrm>
          <a:prstGeom prst="rect">
            <a:avLst/>
          </a:prstGeom>
          <a:noFill/>
        </p:spPr>
        <p:txBody>
          <a:bodyPr wrap="square">
            <a:spAutoFit/>
          </a:bodyPr>
          <a:lstStyle/>
          <a:p>
            <a:pPr marL="0" marR="0" lvl="0" indent="0" algn="ctr" defTabSz="914400" rtl="0" eaLnBrk="1" fontAlgn="auto" latinLnBrk="0" hangingPunct="1">
              <a:lnSpc>
                <a:spcPct val="90000"/>
              </a:lnSpc>
              <a:spcAft>
                <a:spcPts val="0"/>
              </a:spcAft>
              <a:buClrTx/>
              <a:buSzTx/>
              <a:buFont typeface="Arial" panose="020B0604020202020204" pitchFamily="34" charset="0"/>
              <a:buNone/>
              <a:tabLst/>
              <a:defRPr/>
            </a:pPr>
            <a:r>
              <a:rPr kumimoji="0" lang="en-US" sz="3600" u="none" strike="noStrike" kern="1200" cap="none" spc="0" normalizeH="0" baseline="0" noProof="0" dirty="0">
                <a:ln>
                  <a:noFill/>
                </a:ln>
                <a:solidFill>
                  <a:prstClr val="black"/>
                </a:solidFill>
                <a:effectLst/>
                <a:highlight>
                  <a:srgbClr val="FFFF00"/>
                </a:highlight>
                <a:uLnTx/>
                <a:uFillTx/>
                <a:latin typeface="Poppins Medium" pitchFamily="2" charset="77"/>
                <a:ea typeface="+mn-ea"/>
                <a:cs typeface="Poppins Medium" pitchFamily="2" charset="77"/>
              </a:rPr>
              <a:t>● Hydrocarbons are  here to stay!</a:t>
            </a:r>
          </a:p>
        </p:txBody>
      </p:sp>
      <p:pic>
        <p:nvPicPr>
          <p:cNvPr id="8" name="Picture 7">
            <a:extLst>
              <a:ext uri="{FF2B5EF4-FFF2-40B4-BE49-F238E27FC236}">
                <a16:creationId xmlns:a16="http://schemas.microsoft.com/office/drawing/2014/main" id="{C566B037-F4C1-B6CF-3708-FE7B20BDBF8D}"/>
              </a:ext>
            </a:extLst>
          </p:cNvPr>
          <p:cNvPicPr>
            <a:picLocks noChangeAspect="1"/>
          </p:cNvPicPr>
          <p:nvPr/>
        </p:nvPicPr>
        <p:blipFill>
          <a:blip r:embed="rId3"/>
          <a:stretch>
            <a:fillRect/>
          </a:stretch>
        </p:blipFill>
        <p:spPr>
          <a:xfrm>
            <a:off x="11764884" y="6437629"/>
            <a:ext cx="316823" cy="316823"/>
          </a:xfrm>
          <a:prstGeom prst="rect">
            <a:avLst/>
          </a:prstGeom>
        </p:spPr>
      </p:pic>
      <p:sp>
        <p:nvSpPr>
          <p:cNvPr id="9" name="TextBox 1">
            <a:extLst>
              <a:ext uri="{FF2B5EF4-FFF2-40B4-BE49-F238E27FC236}">
                <a16:creationId xmlns:a16="http://schemas.microsoft.com/office/drawing/2014/main" id="{A562B718-16BB-45E5-47F9-C77EEBFF45C5}"/>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spTree>
    <p:extLst>
      <p:ext uri="{BB962C8B-B14F-4D97-AF65-F5344CB8AC3E}">
        <p14:creationId xmlns:p14="http://schemas.microsoft.com/office/powerpoint/2010/main" val="715027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28A915-A0B0-44B6-D343-3D055476B804}"/>
              </a:ext>
            </a:extLst>
          </p:cNvPr>
          <p:cNvPicPr>
            <a:picLocks noChangeAspect="1"/>
          </p:cNvPicPr>
          <p:nvPr/>
        </p:nvPicPr>
        <p:blipFill>
          <a:blip r:embed="rId3"/>
          <a:stretch>
            <a:fillRect/>
          </a:stretch>
        </p:blipFill>
        <p:spPr>
          <a:xfrm>
            <a:off x="6318423" y="3263585"/>
            <a:ext cx="5064144" cy="2775214"/>
          </a:xfrm>
          <a:prstGeom prst="rect">
            <a:avLst/>
          </a:prstGeom>
        </p:spPr>
      </p:pic>
      <p:sp>
        <p:nvSpPr>
          <p:cNvPr id="15" name="TextBox 14">
            <a:extLst>
              <a:ext uri="{FF2B5EF4-FFF2-40B4-BE49-F238E27FC236}">
                <a16:creationId xmlns:a16="http://schemas.microsoft.com/office/drawing/2014/main" id="{4770D40D-0B35-3F46-A263-FBC2749862D4}"/>
              </a:ext>
            </a:extLst>
          </p:cNvPr>
          <p:cNvSpPr txBox="1"/>
          <p:nvPr/>
        </p:nvSpPr>
        <p:spPr>
          <a:xfrm>
            <a:off x="3371426" y="6249266"/>
            <a:ext cx="544914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prstClr val="black"/>
                </a:solidFill>
                <a:highlight>
                  <a:srgbClr val="FFFF00"/>
                </a:highlight>
                <a:latin typeface="Poppins Medium" pitchFamily="2" charset="77"/>
                <a:cs typeface="Poppins Medium" pitchFamily="2" charset="77"/>
              </a:rPr>
              <a:t>Y</a:t>
            </a:r>
            <a:r>
              <a:rPr kumimoji="0" lang="en-US" sz="2400" u="none" strike="noStrike" kern="1200" cap="none" spc="0" normalizeH="0" baseline="0" noProof="0">
                <a:ln>
                  <a:noFill/>
                </a:ln>
                <a:solidFill>
                  <a:prstClr val="black"/>
                </a:solidFill>
                <a:effectLst/>
                <a:highlight>
                  <a:srgbClr val="FFFF00"/>
                </a:highlight>
                <a:uLnTx/>
                <a:uFillTx/>
                <a:latin typeface="Poppins Medium" pitchFamily="2" charset="77"/>
                <a:ea typeface="+mn-ea"/>
                <a:cs typeface="Poppins Medium" pitchFamily="2" charset="77"/>
              </a:rPr>
              <a:t>ouTube.com/@RobertBryce</a:t>
            </a:r>
          </a:p>
        </p:txBody>
      </p:sp>
      <p:pic>
        <p:nvPicPr>
          <p:cNvPr id="2" name="Picture 1">
            <a:extLst>
              <a:ext uri="{FF2B5EF4-FFF2-40B4-BE49-F238E27FC236}">
                <a16:creationId xmlns:a16="http://schemas.microsoft.com/office/drawing/2014/main" id="{B2893612-0624-45A0-1C20-2E62440D97A6}"/>
              </a:ext>
            </a:extLst>
          </p:cNvPr>
          <p:cNvPicPr>
            <a:picLocks noChangeAspect="1"/>
          </p:cNvPicPr>
          <p:nvPr/>
        </p:nvPicPr>
        <p:blipFill>
          <a:blip r:embed="rId4"/>
          <a:stretch>
            <a:fillRect/>
          </a:stretch>
        </p:blipFill>
        <p:spPr>
          <a:xfrm>
            <a:off x="908401" y="3257003"/>
            <a:ext cx="4965176" cy="2781796"/>
          </a:xfrm>
          <a:prstGeom prst="rect">
            <a:avLst/>
          </a:prstGeom>
        </p:spPr>
      </p:pic>
      <p:pic>
        <p:nvPicPr>
          <p:cNvPr id="7" name="Picture 6">
            <a:extLst>
              <a:ext uri="{FF2B5EF4-FFF2-40B4-BE49-F238E27FC236}">
                <a16:creationId xmlns:a16="http://schemas.microsoft.com/office/drawing/2014/main" id="{5F894FD9-8BAA-78EC-0E1A-C24BEFB01EBE}"/>
              </a:ext>
            </a:extLst>
          </p:cNvPr>
          <p:cNvPicPr>
            <a:picLocks noChangeAspect="1"/>
          </p:cNvPicPr>
          <p:nvPr/>
        </p:nvPicPr>
        <p:blipFill>
          <a:blip r:embed="rId5"/>
          <a:stretch>
            <a:fillRect/>
          </a:stretch>
        </p:blipFill>
        <p:spPr>
          <a:xfrm>
            <a:off x="6318423" y="218509"/>
            <a:ext cx="5064144" cy="2828028"/>
          </a:xfrm>
          <a:prstGeom prst="rect">
            <a:avLst/>
          </a:prstGeom>
        </p:spPr>
      </p:pic>
      <p:pic>
        <p:nvPicPr>
          <p:cNvPr id="9" name="Picture 8">
            <a:extLst>
              <a:ext uri="{FF2B5EF4-FFF2-40B4-BE49-F238E27FC236}">
                <a16:creationId xmlns:a16="http://schemas.microsoft.com/office/drawing/2014/main" id="{11955FA1-7AB6-6588-F84E-E1CAF7EF66FB}"/>
              </a:ext>
            </a:extLst>
          </p:cNvPr>
          <p:cNvPicPr>
            <a:picLocks noChangeAspect="1"/>
          </p:cNvPicPr>
          <p:nvPr/>
        </p:nvPicPr>
        <p:blipFill>
          <a:blip r:embed="rId6"/>
          <a:stretch>
            <a:fillRect/>
          </a:stretch>
        </p:blipFill>
        <p:spPr>
          <a:xfrm>
            <a:off x="922194" y="264741"/>
            <a:ext cx="4951383" cy="2781796"/>
          </a:xfrm>
          <a:prstGeom prst="rect">
            <a:avLst/>
          </a:prstGeom>
        </p:spPr>
      </p:pic>
    </p:spTree>
    <p:extLst>
      <p:ext uri="{BB962C8B-B14F-4D97-AF65-F5344CB8AC3E}">
        <p14:creationId xmlns:p14="http://schemas.microsoft.com/office/powerpoint/2010/main" val="13820243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BDB026A-1803-135D-AB71-E4966C2060C0}"/>
              </a:ext>
            </a:extLst>
          </p:cNvPr>
          <p:cNvSpPr>
            <a:spLocks noGrp="1"/>
          </p:cNvSpPr>
          <p:nvPr>
            <p:ph type="title"/>
          </p:nvPr>
        </p:nvSpPr>
        <p:spPr>
          <a:xfrm>
            <a:off x="996767" y="5226388"/>
            <a:ext cx="4036061" cy="594882"/>
          </a:xfrm>
        </p:spPr>
        <p:txBody>
          <a:bodyPr>
            <a:noAutofit/>
          </a:bodyPr>
          <a:lstStyle/>
          <a:p>
            <a:pPr algn="ctr"/>
            <a:r>
              <a:rPr lang="en-US" sz="2800" dirty="0">
                <a:latin typeface="Poppins Medium" pitchFamily="2" charset="77"/>
                <a:cs typeface="Poppins Medium" pitchFamily="2" charset="77"/>
              </a:rPr>
              <a:t>JuiceTheMovie.com</a:t>
            </a:r>
          </a:p>
        </p:txBody>
      </p:sp>
      <p:pic>
        <p:nvPicPr>
          <p:cNvPr id="6" name="Content Placeholder 4">
            <a:extLst>
              <a:ext uri="{FF2B5EF4-FFF2-40B4-BE49-F238E27FC236}">
                <a16:creationId xmlns:a16="http://schemas.microsoft.com/office/drawing/2014/main" id="{9BF9F108-F77D-8B13-EE2B-2680DC0F82E6}"/>
              </a:ext>
            </a:extLst>
          </p:cNvPr>
          <p:cNvPicPr>
            <a:picLocks noGrp="1" noChangeAspect="1"/>
          </p:cNvPicPr>
          <p:nvPr>
            <p:ph idx="1"/>
          </p:nvPr>
        </p:nvPicPr>
        <p:blipFill>
          <a:blip r:embed="rId3"/>
          <a:stretch>
            <a:fillRect/>
          </a:stretch>
        </p:blipFill>
        <p:spPr>
          <a:xfrm>
            <a:off x="274682" y="1720024"/>
            <a:ext cx="5480232" cy="3378226"/>
          </a:xfrm>
        </p:spPr>
      </p:pic>
      <p:pic>
        <p:nvPicPr>
          <p:cNvPr id="7" name="Picture 6">
            <a:extLst>
              <a:ext uri="{FF2B5EF4-FFF2-40B4-BE49-F238E27FC236}">
                <a16:creationId xmlns:a16="http://schemas.microsoft.com/office/drawing/2014/main" id="{008FD60D-ED78-3740-21DF-2CF1363C35B6}"/>
              </a:ext>
            </a:extLst>
          </p:cNvPr>
          <p:cNvPicPr>
            <a:picLocks noChangeAspect="1"/>
          </p:cNvPicPr>
          <p:nvPr/>
        </p:nvPicPr>
        <p:blipFill>
          <a:blip r:embed="rId4"/>
          <a:stretch>
            <a:fillRect/>
          </a:stretch>
        </p:blipFill>
        <p:spPr>
          <a:xfrm>
            <a:off x="5902377" y="1720024"/>
            <a:ext cx="6014941" cy="3400677"/>
          </a:xfrm>
          <a:prstGeom prst="rect">
            <a:avLst/>
          </a:prstGeom>
        </p:spPr>
      </p:pic>
      <p:sp>
        <p:nvSpPr>
          <p:cNvPr id="9" name="Title 1">
            <a:extLst>
              <a:ext uri="{FF2B5EF4-FFF2-40B4-BE49-F238E27FC236}">
                <a16:creationId xmlns:a16="http://schemas.microsoft.com/office/drawing/2014/main" id="{D334D86B-03A4-08D4-A10C-80BA82FC4940}"/>
              </a:ext>
            </a:extLst>
          </p:cNvPr>
          <p:cNvSpPr txBox="1">
            <a:spLocks/>
          </p:cNvSpPr>
          <p:nvPr/>
        </p:nvSpPr>
        <p:spPr>
          <a:xfrm>
            <a:off x="6996354" y="5280243"/>
            <a:ext cx="3826985" cy="4871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latin typeface="Poppins Medium" pitchFamily="2" charset="77"/>
                <a:cs typeface="Poppins Medium" pitchFamily="2" charset="77"/>
              </a:rPr>
              <a:t>JuiceTheSeries.com</a:t>
            </a:r>
          </a:p>
        </p:txBody>
      </p:sp>
      <p:sp>
        <p:nvSpPr>
          <p:cNvPr id="4" name="TextBox 1">
            <a:extLst>
              <a:ext uri="{FF2B5EF4-FFF2-40B4-BE49-F238E27FC236}">
                <a16:creationId xmlns:a16="http://schemas.microsoft.com/office/drawing/2014/main" id="{6342A35C-B918-89CE-2110-E3D5D2CF5D66}"/>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5" name="Picture 4">
            <a:extLst>
              <a:ext uri="{FF2B5EF4-FFF2-40B4-BE49-F238E27FC236}">
                <a16:creationId xmlns:a16="http://schemas.microsoft.com/office/drawing/2014/main" id="{24CB5A4E-525E-CDD6-AFAA-39DAD4C85AA0}"/>
              </a:ext>
            </a:extLst>
          </p:cNvPr>
          <p:cNvPicPr>
            <a:picLocks noChangeAspect="1"/>
          </p:cNvPicPr>
          <p:nvPr/>
        </p:nvPicPr>
        <p:blipFill>
          <a:blip r:embed="rId5"/>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484198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E19CB905-0100-164E-8174-965D68EF61A8}"/>
              </a:ext>
            </a:extLst>
          </p:cNvPr>
          <p:cNvPicPr>
            <a:picLocks noGrp="1" noChangeAspect="1"/>
          </p:cNvPicPr>
          <p:nvPr>
            <p:ph idx="1"/>
          </p:nvPr>
        </p:nvPicPr>
        <p:blipFill>
          <a:blip r:embed="rId3"/>
          <a:stretch>
            <a:fillRect/>
          </a:stretch>
        </p:blipFill>
        <p:spPr>
          <a:xfrm>
            <a:off x="7727119" y="417958"/>
            <a:ext cx="3918232" cy="5942092"/>
          </a:xfrm>
        </p:spPr>
      </p:pic>
      <p:pic>
        <p:nvPicPr>
          <p:cNvPr id="1030" name="Picture 6">
            <a:extLst>
              <a:ext uri="{FF2B5EF4-FFF2-40B4-BE49-F238E27FC236}">
                <a16:creationId xmlns:a16="http://schemas.microsoft.com/office/drawing/2014/main" id="{DF78BAC4-CF12-4622-BF08-7C00761A9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4927" y="3426601"/>
            <a:ext cx="1934078" cy="2933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6CCCF2A-DEEB-4DE1-88B3-3B55E4647E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0939" y="417958"/>
            <a:ext cx="1684775" cy="262719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74F1E06-9E86-45AF-B05F-D1083B8610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2528" y="352600"/>
            <a:ext cx="1834606" cy="269255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BA2E8F86-7909-4A32-8C0E-83C06369FF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605" y="417958"/>
            <a:ext cx="1908076" cy="27169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F0D695C6-E076-264C-846C-3DEE19F60C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0854" y="3426600"/>
            <a:ext cx="1951715" cy="2933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
            <a:extLst>
              <a:ext uri="{FF2B5EF4-FFF2-40B4-BE49-F238E27FC236}">
                <a16:creationId xmlns:a16="http://schemas.microsoft.com/office/drawing/2014/main" id="{5BCF6EC1-A835-BBBC-0A89-5E316A087120}"/>
              </a:ext>
            </a:extLst>
          </p:cNvPr>
          <p:cNvSpPr txBox="1"/>
          <p:nvPr/>
        </p:nvSpPr>
        <p:spPr>
          <a:xfrm>
            <a:off x="10506833" y="6463099"/>
            <a:ext cx="1463820" cy="2462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sym typeface="Symbol" panose="05050102010706020507" pitchFamily="18" charset="2"/>
              </a:rPr>
              <a:t></a:t>
            </a:r>
            <a:r>
              <a:rPr kumimoji="0" lang="en-US" sz="1100" b="0" i="0" u="none" strike="noStrike" kern="1200" cap="none" spc="0" normalizeH="0" baseline="0" noProof="0">
                <a:ln>
                  <a:noFill/>
                </a:ln>
                <a:solidFill>
                  <a:prstClr val="black"/>
                </a:solidFill>
                <a:effectLst/>
                <a:uLnTx/>
                <a:uFillTx/>
                <a:latin typeface="Poppins Medium" pitchFamily="2" charset="77"/>
                <a:ea typeface="+mn-ea"/>
                <a:cs typeface="Poppins Medium" pitchFamily="2" charset="77"/>
              </a:rPr>
              <a:t> Robert Bryce</a:t>
            </a:r>
          </a:p>
        </p:txBody>
      </p:sp>
      <p:pic>
        <p:nvPicPr>
          <p:cNvPr id="5" name="Picture 4">
            <a:extLst>
              <a:ext uri="{FF2B5EF4-FFF2-40B4-BE49-F238E27FC236}">
                <a16:creationId xmlns:a16="http://schemas.microsoft.com/office/drawing/2014/main" id="{6FEB43BD-3812-144D-D7AA-18BDB4152420}"/>
              </a:ext>
            </a:extLst>
          </p:cNvPr>
          <p:cNvPicPr>
            <a:picLocks noChangeAspect="1"/>
          </p:cNvPicPr>
          <p:nvPr/>
        </p:nvPicPr>
        <p:blipFill>
          <a:blip r:embed="rId9"/>
          <a:stretch>
            <a:fillRect/>
          </a:stretch>
        </p:blipFill>
        <p:spPr>
          <a:xfrm>
            <a:off x="11764884" y="6437629"/>
            <a:ext cx="316823" cy="316823"/>
          </a:xfrm>
          <a:prstGeom prst="rect">
            <a:avLst/>
          </a:prstGeom>
        </p:spPr>
      </p:pic>
    </p:spTree>
    <p:extLst>
      <p:ext uri="{BB962C8B-B14F-4D97-AF65-F5344CB8AC3E}">
        <p14:creationId xmlns:p14="http://schemas.microsoft.com/office/powerpoint/2010/main" val="1583516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5F29-386E-2940-D6FD-751EE59B1CD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D6C210C-11E8-8DCD-3DBD-71153DE95D8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6B6E6F81-64EC-2023-CCB2-69A82D6B1238}"/>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96DE3C2-68B6-4999-5479-B21300E59935}"/>
              </a:ext>
            </a:extLst>
          </p:cNvPr>
          <p:cNvSpPr txBox="1"/>
          <p:nvPr/>
        </p:nvSpPr>
        <p:spPr>
          <a:xfrm>
            <a:off x="2992041" y="5200650"/>
            <a:ext cx="6207918" cy="1015663"/>
          </a:xfrm>
          <a:prstGeom prst="rect">
            <a:avLst/>
          </a:prstGeom>
          <a:noFill/>
        </p:spPr>
        <p:txBody>
          <a:bodyPr wrap="square">
            <a:spAutoFit/>
          </a:bodyPr>
          <a:lstStyle/>
          <a:p>
            <a:pPr algn="ctr"/>
            <a:r>
              <a:rPr lang="en-US" sz="6000" b="1" dirty="0">
                <a:latin typeface="Poppins SemiBold" pitchFamily="2" charset="77"/>
                <a:cs typeface="Poppins SemiBold" pitchFamily="2" charset="77"/>
              </a:rPr>
              <a:t>Thank you</a:t>
            </a:r>
            <a:endParaRPr lang="en-US" sz="6000" b="1">
              <a:latin typeface="Poppins SemiBold" pitchFamily="2" charset="77"/>
              <a:cs typeface="Poppins SemiBold" pitchFamily="2" charset="77"/>
            </a:endParaRPr>
          </a:p>
        </p:txBody>
      </p:sp>
    </p:spTree>
    <p:extLst>
      <p:ext uri="{BB962C8B-B14F-4D97-AF65-F5344CB8AC3E}">
        <p14:creationId xmlns:p14="http://schemas.microsoft.com/office/powerpoint/2010/main" val="3552380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923861</TotalTime>
  <Words>3283</Words>
  <Application>Microsoft Macintosh PowerPoint</Application>
  <PresentationFormat>Widescreen</PresentationFormat>
  <Paragraphs>412</Paragraphs>
  <Slides>46</Slides>
  <Notes>45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46</vt:i4>
      </vt:variant>
    </vt:vector>
  </HeadingPairs>
  <TitlesOfParts>
    <vt:vector size="56" baseType="lpstr">
      <vt:lpstr>Arial</vt:lpstr>
      <vt:lpstr>Calibri Light</vt:lpstr>
      <vt:lpstr>Poppins SemiBold</vt:lpstr>
      <vt:lpstr>Calibri</vt:lpstr>
      <vt:lpstr>Poppins</vt:lpstr>
      <vt:lpstr>fkGroteskNeue</vt:lpstr>
      <vt:lpstr>Poppins Medium</vt:lpstr>
      <vt:lpstr>Times New Roman</vt:lpstr>
      <vt:lpstr>Office Theme</vt:lpstr>
      <vt:lpstr>2_Office Theme</vt:lpstr>
      <vt:lpstr>Natural Gas, Nuclear, And The Future of American Power </vt:lpstr>
      <vt:lpstr>Four Points:</vt:lpstr>
      <vt:lpstr>But First:   Florida By The Numbers</vt:lpstr>
      <vt:lpstr>The Remarkable History Of American Natural Gas Is Personal </vt:lpstr>
      <vt:lpstr>Oklahoma Natural Gas Co. Hired My Mom  To Teach Women How To Cook With Gas</vt:lpstr>
      <vt:lpstr>My Mother Was A Pioneer Of Oklahoma TV.  In 1949, She Began Hosting “Lookin’ At Cookin’” </vt:lpstr>
      <vt:lpstr>Key Dates In CH4 History</vt:lpstr>
      <vt:lpstr>PowerPoint Presentation</vt:lpstr>
      <vt:lpstr>Nineteen Years Ago, Everyone Knew The US Was  Running Out Of Natural Gas</vt:lpstr>
      <vt:lpstr>PowerPoint Presentation</vt:lpstr>
      <vt:lpstr>What Has Happened Since 2007?  US Gas Production Soared</vt:lpstr>
      <vt:lpstr>Today, The US Isn’t Importing LNG.  Instead, It’s The World’s Biggest Exporter!</vt:lpstr>
      <vt:lpstr>Where’s That Energy Transition?</vt:lpstr>
      <vt:lpstr>Global Energy Use, 2025</vt:lpstr>
      <vt:lpstr>Since 2010, Natural Gas Has Grown Faster Than Any Other Type Of Primary Energy </vt:lpstr>
      <vt:lpstr>Under Xi, Gas Has Been China’s Untold Energy Growth Story</vt:lpstr>
      <vt:lpstr>But Coal Is Still King In China </vt:lpstr>
      <vt:lpstr>● It's hard to overstate how important energy is to the future here...Eventually the cost of intelligence, the cost of AI, will converge to the cost of energy and it'll be how much you can have. The abundance of it will be limited by the abundance of energy.  — OpenAI CEO Sam Altman, to US Senate Commerce, Science, and Transportation Committee, 8 May 2025       </vt:lpstr>
      <vt:lpstr>Data Centers Dwarf All  Other Customer Classes </vt:lpstr>
      <vt:lpstr>GOOG’s Electricity Use Is  Doubling Every Three Years! </vt:lpstr>
      <vt:lpstr>US Is Now Building 79 GW Of  Data Center Capacity</vt:lpstr>
      <vt:lpstr>AI Is A Gas Story </vt:lpstr>
      <vt:lpstr>The US Is A Gas Superpower</vt:lpstr>
      <vt:lpstr>Planned Gas-Fired Capacity In US:  505 Plants Totaling 286 GW!</vt:lpstr>
      <vt:lpstr>Just 7 States Account For 64% Of   Data Centers Under Construction</vt:lpstr>
      <vt:lpstr>Pipeline Companies Are Becoming Gas-To-Power Companies</vt:lpstr>
      <vt:lpstr>AI Is A Gas Story, Part 2</vt:lpstr>
      <vt:lpstr>Since 2001, US Gas-Fired Power Generation Has Nearly Tripled</vt:lpstr>
      <vt:lpstr>Gas Turbine Orders Are Dwarfing The Growth Of SMRs</vt:lpstr>
      <vt:lpstr>Even ICE Generators Are Dwarfing SMRs </vt:lpstr>
      <vt:lpstr>N2N: Natural Gas To Nuclear  Why Natural Gas? </vt:lpstr>
      <vt:lpstr>Since The Start Of The Iran War, Natural Gas Prices In The US Have Been Flat. But In Europe (TTF) and Asia (JKM) They’ve Soared.</vt:lpstr>
      <vt:lpstr>Why Nuclear?</vt:lpstr>
      <vt:lpstr>Nuclear Won’t Power AI Anytime Soon</vt:lpstr>
      <vt:lpstr>Timeline To Bankable Projects</vt:lpstr>
      <vt:lpstr>It’s All About Cost </vt:lpstr>
      <vt:lpstr>SMR Intelligence US</vt:lpstr>
      <vt:lpstr>SMR Intelligence Global</vt:lpstr>
      <vt:lpstr>US Nuclear Depends On Foreign Fuel Production Of Uranium Oxide vs. Imports, 1949 to 2024</vt:lpstr>
      <vt:lpstr>PowerPoint Presentation</vt:lpstr>
      <vt:lpstr>PowerPoint Presentation</vt:lpstr>
      <vt:lpstr>Top Issues For US  Energy &amp; Power Sectors</vt:lpstr>
      <vt:lpstr>PowerPoint Presentation</vt:lpstr>
      <vt:lpstr>JuiceTheMovie.com</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Electricity, and the Wealth of Nations</dc:title>
  <dc:creator>Robert Bryce</dc:creator>
  <cp:lastModifiedBy>Robert Bryce</cp:lastModifiedBy>
  <cp:revision>1558</cp:revision>
  <cp:lastPrinted>2026-08-25T00:54:14Z</cp:lastPrinted>
  <dcterms:created xsi:type="dcterms:W3CDTF">2019-12-25T23:05:17Z</dcterms:created>
  <dcterms:modified xsi:type="dcterms:W3CDTF">2026-10-05T14:37:59Z</dcterms:modified>
</cp:coreProperties>
</file>