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8.xml" ContentType="application/vnd.openxmlformats-officedocument.theme+xml"/>
  <Override PartName="/ppt/slideLayouts/slideLayout40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6" r:id="rId8"/>
    <p:sldMasterId id="2147483688" r:id="rId9"/>
    <p:sldMasterId id="2147483690" r:id="rId10"/>
    <p:sldMasterId id="2147483692" r:id="rId11"/>
    <p:sldMasterId id="2147483694" r:id="rId12"/>
    <p:sldMasterId id="2147483696" r:id="rId13"/>
    <p:sldMasterId id="2147483698" r:id="rId14"/>
    <p:sldMasterId id="2147483700" r:id="rId15"/>
    <p:sldMasterId id="2147483702" r:id="rId16"/>
    <p:sldMasterId id="2147483704" r:id="rId17"/>
    <p:sldMasterId id="2147483706" r:id="rId18"/>
    <p:sldMasterId id="2147483708" r:id="rId19"/>
    <p:sldMasterId id="2147483710" r:id="rId20"/>
    <p:sldMasterId id="2147483712" r:id="rId21"/>
    <p:sldMasterId id="2147483714" r:id="rId22"/>
    <p:sldMasterId id="2147483716" r:id="rId23"/>
    <p:sldMasterId id="2147483718" r:id="rId24"/>
    <p:sldMasterId id="2147483720" r:id="rId25"/>
    <p:sldMasterId id="2147483722" r:id="rId26"/>
    <p:sldMasterId id="2147483724" r:id="rId27"/>
    <p:sldMasterId id="2147483726" r:id="rId28"/>
    <p:sldMasterId id="2147483728" r:id="rId29"/>
    <p:sldMasterId id="2147483730" r:id="rId30"/>
    <p:sldMasterId id="2147483732" r:id="rId31"/>
    <p:sldMasterId id="2147483734" r:id="rId32"/>
    <p:sldMasterId id="2147483736" r:id="rId33"/>
    <p:sldMasterId id="2147483738" r:id="rId34"/>
    <p:sldMasterId id="2147483740" r:id="rId35"/>
    <p:sldMasterId id="2147483742" r:id="rId36"/>
    <p:sldMasterId id="2147483744" r:id="rId37"/>
    <p:sldMasterId id="2147483746" r:id="rId38"/>
    <p:sldMasterId id="2147483748" r:id="rId39"/>
  </p:sldMasterIdLst>
  <p:notesMasterIdLst>
    <p:notesMasterId r:id="rId91"/>
  </p:notesMasterIdLst>
  <p:sldIdLst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307" r:id="rId49"/>
    <p:sldId id="306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91" r:id="rId74"/>
    <p:sldId id="289" r:id="rId75"/>
    <p:sldId id="290" r:id="rId76"/>
    <p:sldId id="292" r:id="rId77"/>
    <p:sldId id="293" r:id="rId78"/>
    <p:sldId id="294" r:id="rId79"/>
    <p:sldId id="301" r:id="rId80"/>
    <p:sldId id="297" r:id="rId81"/>
    <p:sldId id="298" r:id="rId82"/>
    <p:sldId id="299" r:id="rId83"/>
    <p:sldId id="300" r:id="rId84"/>
    <p:sldId id="302" r:id="rId85"/>
    <p:sldId id="296" r:id="rId86"/>
    <p:sldId id="305" r:id="rId87"/>
    <p:sldId id="303" r:id="rId88"/>
    <p:sldId id="304" r:id="rId89"/>
    <p:sldId id="295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6" Type="http://schemas.openxmlformats.org/officeDocument/2006/relationships/slide" Target="slides/slide37.xml"/><Relationship Id="rId84" Type="http://schemas.openxmlformats.org/officeDocument/2006/relationships/slide" Target="slides/slide45.xml"/><Relationship Id="rId89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87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90" Type="http://schemas.openxmlformats.org/officeDocument/2006/relationships/slide" Target="slides/slide5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slide" Target="slides/slide41.xml"/><Relationship Id="rId85" Type="http://schemas.openxmlformats.org/officeDocument/2006/relationships/slide" Target="slides/slide46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slide" Target="slides/slide44.xml"/><Relationship Id="rId88" Type="http://schemas.openxmlformats.org/officeDocument/2006/relationships/slide" Target="slides/slide49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slide" Target="slides/slide42.xml"/><Relationship Id="rId86" Type="http://schemas.openxmlformats.org/officeDocument/2006/relationships/slide" Target="slides/slide47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A080-7F3A-4901-905F-EA5BD097A8B6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80BC-E4A1-42B6-BCAE-23A09FF5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https://www.whitehouse.gov/sites/default/files/image/climate/Florida_Factsheet.pdf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5CD7-8D43-443E-AA9B-3D886E05C6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407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07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BA8-49C9-413B-B8AD-0E408AA28E79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D298-C9E8-4FE1-892D-159A29B2F4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7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6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5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9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3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36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711B-3166-4C43-92B1-E0EA4AAB971C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70EAB-6910-4FDB-AF49-A24E3437E4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6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4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69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8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B856-58AB-40E7-A122-47AEF66EE605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7E79-F242-4562-9932-6557D1CE2B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6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B856-58AB-40E7-A122-47AEF66EE605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7E79-F242-4562-9932-6557D1CE2B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27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6246-7BEF-479A-ADD7-59901D1DBBCA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CF6E-0AB6-4D31-A833-C9BAF4B80D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4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6246-7BEF-479A-ADD7-59901D1DBBCA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CF6E-0AB6-4D31-A833-C9BAF4B80D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9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3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87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1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12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0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76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92BD-4A84-4948-8DA4-D45FBE7E801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6BC-DCF5-41EF-8F35-538384816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6246-7BEF-479A-ADD7-59901D1DBBCA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CF6E-0AB6-4D31-A833-C9BAF4B80D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69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CE28-98D3-477F-9768-7AA854E84753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F281-B047-487F-8BCC-860E2D619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6246-7BEF-479A-ADD7-59901D1DBBCA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CF6E-0AB6-4D31-A833-C9BAF4B80D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1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2355-3FD1-4F98-BAFC-C8039D7B14A2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EA03-DDEF-4D6A-ACEB-8A09EB64B4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B41-6852-4449-AF78-3373EF0178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9C3D-6A82-4736-ABD0-26EFA87E5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559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695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435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556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442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79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423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30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742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004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268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999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746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825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559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275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35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999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08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53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653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558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3777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237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3178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745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816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5839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996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782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691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5220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3649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615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9712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7781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296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60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4E14-49BE-49B5-96A1-170BDFF5C205}" type="datetime1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6/8/2016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6AAB3-7F4E-4506-86AB-936CD4F47CEF}" type="slidenum">
              <a:rPr lang="en-US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9813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05000" y="4267200"/>
            <a:ext cx="13944600" cy="17367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Outlook for the U.S., Florida </a:t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and Natural Gas</a:t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Florida Gas Utility</a:t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Hank Fishkind</a:t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June 8, 2016</a:t>
            </a:r>
            <a:r>
              <a:rPr lang="en-US" sz="5200" b="1" dirty="0" smtClean="0">
                <a:solidFill>
                  <a:srgbClr val="FFFF00"/>
                </a:solidFill>
              </a:rPr>
              <a:t/>
            </a:r>
            <a:br>
              <a:rPr lang="en-US" sz="52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Hank Fishkind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Fishkind &amp; Associates, Inc.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12051 Corporate Boulevard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Orlando, Florida 32817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076" name="AutoShape 11" descr="image001"/>
          <p:cNvSpPr>
            <a:spLocks noChangeAspect="1" noChangeArrowheads="1"/>
          </p:cNvSpPr>
          <p:nvPr/>
        </p:nvSpPr>
        <p:spPr bwMode="auto">
          <a:xfrm>
            <a:off x="2362200" y="1371600"/>
            <a:ext cx="2571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666"/>
            <a:ext cx="8229600" cy="59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7" y="346364"/>
            <a:ext cx="8378708" cy="59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077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2" y="381000"/>
            <a:ext cx="83588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DCE28-98D3-477F-9768-7AA854E8475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F281-B047-487F-8BCC-860E2D619C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457200"/>
            <a:ext cx="832419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F9E7E-E3AB-48BB-8619-C7C5458047F9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79FDC-0188-4B19-98C5-FBE271766BC1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8" y="381000"/>
            <a:ext cx="7886703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7" y="533400"/>
            <a:ext cx="844798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http://l2.yimg.com/bt/api/res/1.2/piOhXI49BwLpEFpWRYFcOQ--/YXBwaWQ9eW5ld3NfbGVnbztxPTg1O3c9NjMw/http:/l.yimg.com/os/publish-images/finance/2015-12-10/7ea388e0-9f43-11e5-aaa8-abe7c542236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8" y="457200"/>
            <a:ext cx="818925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8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81000"/>
            <a:ext cx="8115301" cy="5638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295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Global Business Confidence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South America very weak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U.S. fair but not as good as earlier in the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743815"/>
            <a:ext cx="82296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Yogi Berra observed, it’s tough to make predictions, especially about the future</a:t>
            </a:r>
            <a:endParaRPr lang="en-US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3276600"/>
            <a:ext cx="7315200" cy="2473325"/>
          </a:xfrm>
        </p:spPr>
        <p:txBody>
          <a:bodyPr/>
          <a:lstStyle/>
          <a:p>
            <a:pPr marL="0" indent="0">
              <a:buNone/>
            </a:pP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0" y="457200"/>
            <a:ext cx="816759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F88A2-73A5-4B1A-898E-04DB2D55F61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DD41-20A9-44CD-A31A-07C71D698D1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2" y="304800"/>
            <a:ext cx="8519735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DCE28-98D3-477F-9768-7AA854E8475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F281-B047-487F-8BCC-860E2D619C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0" y="352322"/>
            <a:ext cx="8291304" cy="56674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219200" y="3352800"/>
            <a:ext cx="745890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95400" y="2514600"/>
            <a:ext cx="3677610" cy="36933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66CC"/>
                </a:solidFill>
                <a:latin typeface="Verdana" pitchFamily="34" charset="0"/>
                <a:cs typeface="Arial" charset="0"/>
              </a:rPr>
              <a:t>Average 1963-2000 = 635 </a:t>
            </a:r>
          </a:p>
        </p:txBody>
      </p:sp>
    </p:spTree>
    <p:extLst>
      <p:ext uri="{BB962C8B-B14F-4D97-AF65-F5344CB8AC3E}">
        <p14:creationId xmlns:p14="http://schemas.microsoft.com/office/powerpoint/2010/main" val="25645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DDA4A-FE8A-4B70-AF9F-1EDDDBBB5D0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12ACD-4148-477D-AB4A-2587AFEFAA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1" y="225426"/>
            <a:ext cx="8358269" cy="587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16758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1F88A2-73A5-4B1A-898E-04DB2D55F61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3945-A654-411D-BF45-A63AB7E05D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0100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78867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2561EB-DBA9-4366-844A-609403385F74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EE63-9942-4A74-8AAE-5BFDDB300A6F}" type="slidenum">
              <a:rPr lang="en-US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INTEREST RATES </a:t>
            </a:r>
          </a:p>
        </p:txBody>
      </p:sp>
      <p:pic>
        <p:nvPicPr>
          <p:cNvPr id="7" name="Chart Placeholder 6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457200" y="983378"/>
            <a:ext cx="8001000" cy="513710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39A3D6-3664-4DE6-9BA9-779ABD7F3A3B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E45E5-F5B3-4DFA-8A63-3FC7B8C728DE}" type="slidenum">
              <a:rPr lang="en-US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GDP Growth</a:t>
            </a:r>
            <a:br>
              <a:rPr lang="en-US" dirty="0" smtClean="0"/>
            </a:br>
            <a:r>
              <a:rPr lang="en-US" sz="2800" dirty="0" smtClean="0"/>
              <a:t>(Percent growth SAAR)</a:t>
            </a:r>
            <a:endParaRPr lang="en-US" dirty="0" smtClean="0"/>
          </a:p>
        </p:txBody>
      </p:sp>
      <p:pic>
        <p:nvPicPr>
          <p:cNvPr id="7" name="Chart Placeholder 6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637309" y="1368425"/>
            <a:ext cx="7910946" cy="483625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1" y="381000"/>
            <a:ext cx="82322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8A6C05-2D5F-49BF-92AD-CE2FE4CA5239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14BF-0251-4FFD-BDA4-A6351703707D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U.S. Forecast Summary 2016 – 2018</a:t>
            </a:r>
            <a:br>
              <a:rPr lang="en-US" sz="4000" dirty="0" smtClean="0"/>
            </a:br>
            <a:endParaRPr lang="en-US" dirty="0" smtClean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18655" y="990600"/>
            <a:ext cx="89154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2.0% </a:t>
            </a:r>
            <a:r>
              <a:rPr lang="en-US" sz="2800" dirty="0"/>
              <a:t>Growth is as good as it 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Strong gains in jobs and rising wages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Low oil prices and low inflation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Low interest rates even with the increases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Budget and debt ceiling done till 2018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Monetary policy – the shift to normal 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Fiscal policy </a:t>
            </a:r>
            <a:r>
              <a:rPr lang="en-US" dirty="0" smtClean="0"/>
              <a:t>shifts to mildly stimulative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Growth </a:t>
            </a:r>
            <a:r>
              <a:rPr lang="en-US" dirty="0"/>
              <a:t>will accelerate a bit in 2016 and slow a bit in </a:t>
            </a:r>
            <a:r>
              <a:rPr lang="en-US" dirty="0" smtClean="0"/>
              <a:t>2017-18 </a:t>
            </a:r>
            <a:r>
              <a:rPr lang="en-US" dirty="0"/>
              <a:t>as rates rise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Main forecasts risk: (1) Geopolitical risks, (2) weaker global growth, and (3) effects of higher interest rates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6246-7BEF-479A-ADD7-59901D1DBBC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6CF6E-0AB6-4D31-A833-C9BAF4B80D7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1" y="381000"/>
            <a:ext cx="848552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304800"/>
            <a:ext cx="860611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1" y="457200"/>
            <a:ext cx="81055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2" y="304800"/>
            <a:ext cx="86121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47102-F824-459E-87DF-AA09D617B20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0AD99-60BD-4832-9E3E-98E1EE7AA7D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441795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C867-D5E5-4AAF-92C4-6CD7948A3BE0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2A0D1-560E-402A-92BB-FD78371097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1" y="304800"/>
            <a:ext cx="8370397" cy="579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4" y="381000"/>
            <a:ext cx="7795837" cy="586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9C931-4D25-4457-9F1A-F97EDDB56BB6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82F2-D6B6-4A5D-B33D-E64766FDC04D}" type="slidenum">
              <a:rPr lang="en-US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9" y="131730"/>
            <a:ext cx="8249431" cy="59690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6E821-7311-4A01-B91F-DF8823BA8F32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40199-57B0-4E72-BE6C-8D42C1F0BA29}" type="slidenum">
              <a:rPr lang="en-US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2" y="381000"/>
            <a:ext cx="8247498" cy="5724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A2871D-6ECA-4984-9CD2-D48405065D5B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13061-AD2D-4107-A552-DC6991D0C66D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Florida Summary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257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/>
              <a:t>Strong cyclical upswing underway</a:t>
            </a:r>
          </a:p>
          <a:p>
            <a:pPr lvl="1" eaLnBrk="1" hangingPunct="1">
              <a:defRPr/>
            </a:pPr>
            <a:r>
              <a:rPr lang="en-US" sz="2400" dirty="0" smtClean="0"/>
              <a:t>Sustained job growth lead by tourism and healthcare</a:t>
            </a:r>
          </a:p>
          <a:p>
            <a:pPr lvl="1" eaLnBrk="1" hangingPunct="1">
              <a:defRPr/>
            </a:pPr>
            <a:r>
              <a:rPr lang="en-US" sz="2400" dirty="0" smtClean="0"/>
              <a:t>Population growth stronger then expected</a:t>
            </a:r>
          </a:p>
          <a:p>
            <a:pPr eaLnBrk="1" hangingPunct="1">
              <a:defRPr/>
            </a:pPr>
            <a:r>
              <a:rPr lang="en-US" dirty="0" smtClean="0"/>
              <a:t>Recovery  is accelerating, and it will be above average recovery by Florida standards by 2018</a:t>
            </a:r>
          </a:p>
          <a:p>
            <a:pPr lvl="1" eaLnBrk="1" hangingPunct="1">
              <a:defRPr/>
            </a:pPr>
            <a:r>
              <a:rPr lang="en-US" dirty="0" smtClean="0"/>
              <a:t>375,000 population growth</a:t>
            </a:r>
          </a:p>
          <a:p>
            <a:pPr lvl="1" eaLnBrk="1" hangingPunct="1">
              <a:defRPr/>
            </a:pPr>
            <a:r>
              <a:rPr lang="en-US" dirty="0" smtClean="0"/>
              <a:t>150,000 new jobs</a:t>
            </a:r>
          </a:p>
          <a:p>
            <a:pPr lvl="1" eaLnBrk="1" hangingPunct="1">
              <a:defRPr/>
            </a:pPr>
            <a:r>
              <a:rPr lang="en-US" dirty="0" smtClean="0"/>
              <a:t>180,000 housing starts</a:t>
            </a:r>
          </a:p>
          <a:p>
            <a:pPr eaLnBrk="1" hangingPunct="1">
              <a:defRPr/>
            </a:pPr>
            <a:r>
              <a:rPr lang="en-US" dirty="0" smtClean="0"/>
              <a:t>Geographic focus of growth shifted and tightened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4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4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4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4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4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2" grpId="0"/>
      <p:bldP spid="1546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5C415-1F5C-4EDF-B90D-89492690EF94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D548B-C287-4F40-B097-2DFEBD5A9E00}" type="slidenum">
              <a:rPr lang="en-US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16" y="368727"/>
            <a:ext cx="8114084" cy="5746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2" y="318655"/>
            <a:ext cx="8316053" cy="59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8" y="471055"/>
            <a:ext cx="8284109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4183"/>
            <a:ext cx="8564584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6" y="429492"/>
            <a:ext cx="8111560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7" y="457200"/>
            <a:ext cx="8162866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9" y="429491"/>
            <a:ext cx="8231702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9" y="526474"/>
            <a:ext cx="8491062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Clean Power Plan</a:t>
            </a:r>
            <a:br>
              <a:rPr lang="en-US" dirty="0" smtClean="0"/>
            </a:br>
            <a:r>
              <a:rPr lang="en-US" dirty="0" smtClean="0"/>
              <a:t>Impact on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6582" cy="1780309"/>
          </a:xfrm>
        </p:spPr>
        <p:txBody>
          <a:bodyPr>
            <a:noAutofit/>
          </a:bodyPr>
          <a:lstStyle/>
          <a:p>
            <a:r>
              <a:rPr lang="en-US" sz="1800" dirty="0" smtClean="0"/>
              <a:t>Reduce carbon dioxide emissions nationwide by 32% from 2015 to 2030</a:t>
            </a:r>
          </a:p>
          <a:p>
            <a:r>
              <a:rPr lang="en-US" sz="1800" dirty="0" smtClean="0"/>
              <a:t>Focus on power plants, especially coal-fired plants</a:t>
            </a:r>
          </a:p>
          <a:p>
            <a:r>
              <a:rPr lang="en-US" sz="1800" dirty="0" smtClean="0"/>
              <a:t>Statewide increases in the deployment of clean energy up 20% since 2008</a:t>
            </a:r>
            <a:endParaRPr lang="en-US" sz="800" dirty="0"/>
          </a:p>
          <a:p>
            <a:r>
              <a:rPr lang="en-US" sz="1800" dirty="0" smtClean="0"/>
              <a:t>Mayors in over 75 Florida cities have joined the Mayors Climate Protection Agreement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8691" y="3563070"/>
            <a:ext cx="6472695" cy="303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8" y="290945"/>
            <a:ext cx="8416515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39825"/>
          </a:xfrm>
        </p:spPr>
        <p:txBody>
          <a:bodyPr/>
          <a:lstStyle/>
          <a:p>
            <a:r>
              <a:rPr lang="en-US" dirty="0" smtClean="0"/>
              <a:t>RECENT TRENDS IN GDP AND INFLATION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6246-7BEF-479A-ADD7-59901D1DBBC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6CF6E-0AB6-4D31-A833-C9BAF4B80D7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184731" cy="369332"/>
          </a:xfrm>
          <a:prstGeom prst="rect">
            <a:avLst/>
          </a:prstGeom>
          <a:noFill/>
          <a:ln w="4762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66CC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92337"/>
            <a:ext cx="8077200" cy="459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1" y="318655"/>
            <a:ext cx="8624047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36F16E-35BB-43EC-B57C-90F44DECF19E}" type="datetime1">
              <a:rPr lang="en-US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Fishkind &amp; Associates, Inc.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670CA-0900-4B7B-B3DB-821A15B0604B}" type="slidenum">
              <a:rPr lang="en-US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71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71843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28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9177" name="Text Box 5"/>
          <p:cNvSpPr txBox="1">
            <a:spLocks noChangeArrowheads="1"/>
          </p:cNvSpPr>
          <p:nvPr/>
        </p:nvSpPr>
        <p:spPr bwMode="auto">
          <a:xfrm>
            <a:off x="3124200" y="55626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9742F-F52C-45E6-A2D6-44237B6D483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8EB4-D3A8-4B51-BB44-3931E6C8E43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3" y="304800"/>
            <a:ext cx="8232813" cy="593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C3B41-6852-4449-AF78-3373EF0178C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9C3D-6A82-4736-ABD0-26EFA87E56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0" y="304800"/>
            <a:ext cx="823519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887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Low Growth Trajectory for</a:t>
            </a:r>
            <a:br>
              <a:rPr lang="en-US" sz="3600" dirty="0" smtClean="0"/>
            </a:br>
            <a:r>
              <a:rPr lang="en-US" sz="3600" dirty="0" smtClean="0"/>
              <a:t>Real GDP Unlikely to Change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95800" y="1426009"/>
            <a:ext cx="4419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Fallout from Great Recession</a:t>
            </a:r>
          </a:p>
          <a:p>
            <a:pPr lvl="1"/>
            <a:r>
              <a:rPr lang="en-US" dirty="0" smtClean="0"/>
              <a:t>Increased regulation</a:t>
            </a:r>
          </a:p>
          <a:p>
            <a:pPr lvl="1"/>
            <a:r>
              <a:rPr lang="en-US" dirty="0" smtClean="0"/>
              <a:t>Lower risk tolerance</a:t>
            </a:r>
          </a:p>
          <a:p>
            <a:r>
              <a:rPr lang="en-US" dirty="0" smtClean="0"/>
              <a:t>Globalization</a:t>
            </a:r>
          </a:p>
          <a:p>
            <a:pPr lvl="1"/>
            <a:r>
              <a:rPr lang="en-US" dirty="0" smtClean="0"/>
              <a:t>Holds down prices</a:t>
            </a:r>
          </a:p>
          <a:p>
            <a:pPr lvl="1"/>
            <a:r>
              <a:rPr lang="en-US" dirty="0" smtClean="0"/>
              <a:t>Holds down wages</a:t>
            </a:r>
          </a:p>
          <a:p>
            <a:r>
              <a:rPr lang="en-US" dirty="0" smtClean="0"/>
              <a:t>Income Inequality</a:t>
            </a:r>
          </a:p>
          <a:p>
            <a:r>
              <a:rPr lang="en-US" dirty="0" smtClean="0"/>
              <a:t>Underestimate GDP</a:t>
            </a:r>
          </a:p>
          <a:p>
            <a:pPr lvl="1"/>
            <a:r>
              <a:rPr lang="en-US" dirty="0" smtClean="0"/>
              <a:t>Investment in Tech</a:t>
            </a:r>
          </a:p>
          <a:p>
            <a:pPr lvl="1"/>
            <a:r>
              <a:rPr lang="en-US" dirty="0" smtClean="0"/>
              <a:t>Consumption Social 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6246-7BEF-479A-ADD7-59901D1DBBC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Fishkind &amp; Associates,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6CF6E-0AB6-4D31-A833-C9BAF4B80D7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509" y="1398300"/>
            <a:ext cx="4038600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382" y="5416839"/>
            <a:ext cx="4580869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Current mix of monetary and fiscal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Policies will yield +/- 2% Growth GDP</a:t>
            </a:r>
          </a:p>
        </p:txBody>
      </p:sp>
    </p:spTree>
    <p:extLst>
      <p:ext uri="{BB962C8B-B14F-4D97-AF65-F5344CB8AC3E}">
        <p14:creationId xmlns:p14="http://schemas.microsoft.com/office/powerpoint/2010/main" val="15267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DCE28-98D3-477F-9768-7AA854E8475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6/8/2016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Fishkind &amp; Associates,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F281-B047-487F-8BCC-860E2D619C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81001"/>
            <a:ext cx="7924800" cy="569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705</Words>
  <Application>Microsoft Office PowerPoint</Application>
  <PresentationFormat>On-screen Show (4:3)</PresentationFormat>
  <Paragraphs>201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39</vt:i4>
      </vt:variant>
      <vt:variant>
        <vt:lpstr>Slide Titles</vt:lpstr>
      </vt:variant>
      <vt:variant>
        <vt:i4>51</vt:i4>
      </vt:variant>
    </vt:vector>
  </HeadingPairs>
  <TitlesOfParts>
    <vt:vector size="94" baseType="lpstr">
      <vt:lpstr>Arial</vt:lpstr>
      <vt:lpstr>Calibri</vt:lpstr>
      <vt:lpstr>Verdana</vt:lpstr>
      <vt:lpstr>Wingdings</vt:lpstr>
      <vt:lpstr>Globe</vt:lpstr>
      <vt:lpstr>1_Globe</vt:lpstr>
      <vt:lpstr>2_Globe</vt:lpstr>
      <vt:lpstr>3_Globe</vt:lpstr>
      <vt:lpstr>4_Globe</vt:lpstr>
      <vt:lpstr>5_Globe</vt:lpstr>
      <vt:lpstr>6_Globe</vt:lpstr>
      <vt:lpstr>7_Globe</vt:lpstr>
      <vt:lpstr>8_Globe</vt:lpstr>
      <vt:lpstr>9_Globe</vt:lpstr>
      <vt:lpstr>10_Globe</vt:lpstr>
      <vt:lpstr>11_Globe</vt:lpstr>
      <vt:lpstr>12_Globe</vt:lpstr>
      <vt:lpstr>13_Globe</vt:lpstr>
      <vt:lpstr>14_Globe</vt:lpstr>
      <vt:lpstr>15_Globe</vt:lpstr>
      <vt:lpstr>16_Globe</vt:lpstr>
      <vt:lpstr>17_Globe</vt:lpstr>
      <vt:lpstr>18_Globe</vt:lpstr>
      <vt:lpstr>19_Globe</vt:lpstr>
      <vt:lpstr>20_Globe</vt:lpstr>
      <vt:lpstr>21_Globe</vt:lpstr>
      <vt:lpstr>22_Globe</vt:lpstr>
      <vt:lpstr>23_Globe</vt:lpstr>
      <vt:lpstr>24_Globe</vt:lpstr>
      <vt:lpstr>25_Globe</vt:lpstr>
      <vt:lpstr>26_Globe</vt:lpstr>
      <vt:lpstr>27_Globe</vt:lpstr>
      <vt:lpstr>28_Globe</vt:lpstr>
      <vt:lpstr>29_Globe</vt:lpstr>
      <vt:lpstr>30_Globe</vt:lpstr>
      <vt:lpstr>31_Globe</vt:lpstr>
      <vt:lpstr>32_Globe</vt:lpstr>
      <vt:lpstr>33_Globe</vt:lpstr>
      <vt:lpstr>34_Globe</vt:lpstr>
      <vt:lpstr>35_Globe</vt:lpstr>
      <vt:lpstr>36_Globe</vt:lpstr>
      <vt:lpstr>37_Globe</vt:lpstr>
      <vt:lpstr>38_Globe</vt:lpstr>
      <vt:lpstr>    Outlook for the U.S., Florida  and Natural Gas Florida Gas Utility Hank Fishkind June 8, 2016   </vt:lpstr>
      <vt:lpstr>PowerPoint Presentation</vt:lpstr>
      <vt:lpstr>U.S. Forecast Summary 2016 – 2018 </vt:lpstr>
      <vt:lpstr>Florida Summary</vt:lpstr>
      <vt:lpstr>RECENT TRENDS IN GDP AND INFLATION</vt:lpstr>
      <vt:lpstr>PowerPoint Presentation</vt:lpstr>
      <vt:lpstr>PowerPoint Presentation</vt:lpstr>
      <vt:lpstr>Low Growth Trajectory for Real GDP Unlikely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 RATES </vt:lpstr>
      <vt:lpstr>GDP Growth (Percent growth SAAR)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Clean Power Plan Impact on Florida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Fishkind</dc:creator>
  <cp:lastModifiedBy>Hank Fishkind</cp:lastModifiedBy>
  <cp:revision>8</cp:revision>
  <dcterms:created xsi:type="dcterms:W3CDTF">2016-06-07T15:39:52Z</dcterms:created>
  <dcterms:modified xsi:type="dcterms:W3CDTF">2016-06-08T19:06:00Z</dcterms:modified>
</cp:coreProperties>
</file>