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354" r:id="rId3"/>
    <p:sldId id="355" r:id="rId4"/>
    <p:sldId id="344" r:id="rId5"/>
    <p:sldId id="353" r:id="rId6"/>
    <p:sldId id="356" r:id="rId7"/>
    <p:sldId id="337" r:id="rId8"/>
    <p:sldId id="349" r:id="rId9"/>
    <p:sldId id="351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85"/>
    <a:srgbClr val="339933"/>
    <a:srgbClr val="275681"/>
    <a:srgbClr val="FBAC01"/>
    <a:srgbClr val="4B91D2"/>
    <a:srgbClr val="FFCA14"/>
    <a:srgbClr val="7EC65A"/>
    <a:srgbClr val="FFC100"/>
    <a:srgbClr val="0D3471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85214" autoAdjust="0"/>
  </p:normalViewPr>
  <p:slideViewPr>
    <p:cSldViewPr snapToGrid="0">
      <p:cViewPr varScale="1">
        <p:scale>
          <a:sx n="67" d="100"/>
          <a:sy n="67" d="100"/>
        </p:scale>
        <p:origin x="43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1"/>
    </p:cViewPr>
  </p:sorterViewPr>
  <p:notesViewPr>
    <p:cSldViewPr snapToGrid="0">
      <p:cViewPr varScale="1">
        <p:scale>
          <a:sx n="59" d="100"/>
          <a:sy n="59" d="100"/>
        </p:scale>
        <p:origin x="165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'Key Shale Forecast'!$A$117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'Key Shale Forecast'!$B$116:$E$116</c:f>
              <c:strCache>
                <c:ptCount val="4"/>
                <c:pt idx="0">
                  <c:v>MidContinent</c:v>
                </c:pt>
                <c:pt idx="1">
                  <c:v>Permian</c:v>
                </c:pt>
                <c:pt idx="2">
                  <c:v>Eagle Ford</c:v>
                </c:pt>
                <c:pt idx="3">
                  <c:v>Haynesville</c:v>
                </c:pt>
              </c:strCache>
            </c:strRef>
          </c:cat>
          <c:val>
            <c:numRef>
              <c:f>'Key Shale Forecast'!$B$117:$E$117</c:f>
              <c:numCache>
                <c:formatCode>0.00</c:formatCode>
                <c:ptCount val="4"/>
                <c:pt idx="0" formatCode="_(* #,##0.00_);_(* \(#,##0.00\);_(* &quot;-&quot;??_);_(@_)">
                  <c:v>3.3811539293368291</c:v>
                </c:pt>
                <c:pt idx="1">
                  <c:v>6.7805335496213175</c:v>
                </c:pt>
                <c:pt idx="2" formatCode="_(* #,##0.00_);_(* \(#,##0.00\);_(* &quot;-&quot;??_);_(@_)">
                  <c:v>4.0669616518477278</c:v>
                </c:pt>
                <c:pt idx="3" formatCode="_(* #,##0.00_);_(* \(#,##0.00\);_(* &quot;-&quot;??_);_(@_)">
                  <c:v>5.7805249171514204</c:v>
                </c:pt>
              </c:numCache>
            </c:numRef>
          </c:val>
        </c:ser>
        <c:ser>
          <c:idx val="1"/>
          <c:order val="1"/>
          <c:tx>
            <c:strRef>
              <c:f>'Key Shale Forecast'!$A$118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'Key Shale Forecast'!$B$116:$E$116</c:f>
              <c:strCache>
                <c:ptCount val="4"/>
                <c:pt idx="0">
                  <c:v>MidContinent</c:v>
                </c:pt>
                <c:pt idx="1">
                  <c:v>Permian</c:v>
                </c:pt>
                <c:pt idx="2">
                  <c:v>Eagle Ford</c:v>
                </c:pt>
                <c:pt idx="3">
                  <c:v>Haynesville</c:v>
                </c:pt>
              </c:strCache>
            </c:strRef>
          </c:cat>
          <c:val>
            <c:numRef>
              <c:f>'Key Shale Forecast'!$B$118:$E$118</c:f>
              <c:numCache>
                <c:formatCode>0.00</c:formatCode>
                <c:ptCount val="4"/>
                <c:pt idx="0" formatCode="_(* #,##0.00_);_(* \(#,##0.00\);_(* &quot;-&quot;??_);_(@_)">
                  <c:v>4.3058415905612639</c:v>
                </c:pt>
                <c:pt idx="1">
                  <c:v>8.0723362295343577</c:v>
                </c:pt>
                <c:pt idx="2" formatCode="_(* #,##0.00_);_(* \(#,##0.00\);_(* &quot;-&quot;??_);_(@_)">
                  <c:v>4.5705992100103972</c:v>
                </c:pt>
                <c:pt idx="3" formatCode="_(* #,##0.00_);_(* \(#,##0.00\);_(* &quot;-&quot;??_);_(@_)">
                  <c:v>7.8258613998445741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60240"/>
        <c:axId val="127258968"/>
      </c:barChart>
      <c:catAx>
        <c:axId val="1762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58968"/>
        <c:crosses val="autoZero"/>
        <c:auto val="1"/>
        <c:lblAlgn val="ctr"/>
        <c:lblOffset val="100"/>
        <c:noMultiLvlLbl val="0"/>
      </c:catAx>
      <c:valAx>
        <c:axId val="12725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Bcf/day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6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80577960479446"/>
          <c:y val="0.92132974799718659"/>
          <c:w val="0.8100451294425334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EC3E7F-0174-4CAE-8585-E48486344D78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6E56A24-0672-4C46-95B0-598A4B90E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1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56A24-0672-4C46-95B0-598A4B90E2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2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4D7CA-C704-4887-94B1-706E74ED8C9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4D7CA-C704-4887-94B1-706E74ED8C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2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56A24-0672-4C46-95B0-598A4B90E2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5426" y="361950"/>
            <a:ext cx="3203299" cy="3862388"/>
          </a:xfrm>
        </p:spPr>
        <p:txBody>
          <a:bodyPr anchor="b">
            <a:noAutofit/>
          </a:bodyPr>
          <a:lstStyle>
            <a:lvl1pPr algn="l">
              <a:defRPr sz="4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5426" y="4467225"/>
            <a:ext cx="3203299" cy="15049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896" y="6356351"/>
            <a:ext cx="445604" cy="365125"/>
          </a:xfrm>
        </p:spPr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5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34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9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356350"/>
            <a:ext cx="1143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724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3FEC-A965-47A1-B334-47DE15A4038D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3069" y="228600"/>
            <a:ext cx="0" cy="8382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1066800"/>
            <a:ext cx="8458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8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102"/>
            <a:ext cx="7955300" cy="4694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356350"/>
            <a:ext cx="1143000" cy="365125"/>
          </a:xfrm>
          <a:prstGeom prst="rect">
            <a:avLst/>
          </a:prstGeom>
        </p:spPr>
        <p:txBody>
          <a:bodyPr/>
          <a:lstStyle/>
          <a:p>
            <a:fld id="{BAC9D873-03A1-4A7F-A985-D1B7CA97A1D7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724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3FEC-A965-47A1-B334-47DE15A403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069" y="228600"/>
            <a:ext cx="0" cy="8382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8600" y="1066800"/>
            <a:ext cx="8183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2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3FEC-A965-47A1-B334-47DE15A403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316725"/>
            <a:ext cx="8915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5" y="356600"/>
            <a:ext cx="1869715" cy="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896" y="6356351"/>
            <a:ext cx="445604" cy="365125"/>
          </a:xfrm>
        </p:spPr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768" y="907552"/>
            <a:ext cx="807420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8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4" y="1709739"/>
            <a:ext cx="5643563" cy="2852737"/>
          </a:xfrm>
        </p:spPr>
        <p:txBody>
          <a:bodyPr anchor="ctr"/>
          <a:lstStyle>
            <a:lvl1pPr algn="r">
              <a:defRPr sz="60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3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34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9824"/>
            <a:ext cx="3886200" cy="499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9824"/>
            <a:ext cx="3886200" cy="499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34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9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34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0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1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275" y="0"/>
            <a:ext cx="78867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4" y="1152525"/>
            <a:ext cx="8658225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61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27B4-D4EC-456B-9B34-3F8C76DF7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0D347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5426" y="361950"/>
            <a:ext cx="3203299" cy="30670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energy transfer</a:t>
            </a:r>
            <a:br>
              <a:rPr lang="en-US" sz="4800" dirty="0" smtClean="0"/>
            </a:br>
            <a:r>
              <a:rPr lang="en-US" sz="4800" dirty="0" smtClean="0"/>
              <a:t>interstate pipelines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2F5C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F5C85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2F5C85"/>
                </a:solidFill>
              </a:rPr>
              <a:t>Fgu</a:t>
            </a:r>
            <a:r>
              <a:rPr lang="en-US" dirty="0" smtClean="0">
                <a:solidFill>
                  <a:srgbClr val="2F5C85"/>
                </a:solidFill>
              </a:rPr>
              <a:t> annual meeting</a:t>
            </a:r>
          </a:p>
          <a:p>
            <a:pPr marL="0" indent="0">
              <a:buNone/>
            </a:pPr>
            <a:r>
              <a:rPr lang="en-US" cap="all" dirty="0" smtClean="0">
                <a:solidFill>
                  <a:srgbClr val="2F5C85"/>
                </a:solidFill>
              </a:rPr>
              <a:t>June 8,2017</a:t>
            </a:r>
            <a:endParaRPr lang="en-US" cap="all" dirty="0">
              <a:solidFill>
                <a:srgbClr val="2F5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4337" y="1535727"/>
            <a:ext cx="8102026" cy="4854966"/>
            <a:chOff x="347450" y="1124700"/>
            <a:chExt cx="8257075" cy="4941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9" t="6511" r="6139" b="7328"/>
            <a:stretch/>
          </p:blipFill>
          <p:spPr>
            <a:xfrm>
              <a:off x="347450" y="1124700"/>
              <a:ext cx="8257075" cy="49413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6" t="33870" r="31868" b="17264"/>
            <a:stretch/>
          </p:blipFill>
          <p:spPr>
            <a:xfrm>
              <a:off x="4115064" y="2693752"/>
              <a:ext cx="2019442" cy="28024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3" t="67355" r="18054" b="14405"/>
            <a:stretch/>
          </p:blipFill>
          <p:spPr>
            <a:xfrm>
              <a:off x="4371262" y="4614086"/>
              <a:ext cx="3089445" cy="10460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9" t="59596" r="34380" b="31148"/>
            <a:stretch/>
          </p:blipFill>
          <p:spPr>
            <a:xfrm>
              <a:off x="4499362" y="4169130"/>
              <a:ext cx="1394018" cy="5308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3" t="55377" r="37598" b="38498"/>
            <a:stretch/>
          </p:blipFill>
          <p:spPr>
            <a:xfrm>
              <a:off x="5026828" y="3927137"/>
              <a:ext cx="557607" cy="3512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3" t="31965" r="27865" b="41220"/>
            <a:stretch/>
          </p:blipFill>
          <p:spPr>
            <a:xfrm>
              <a:off x="3580064" y="2584464"/>
              <a:ext cx="2938739" cy="15378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63816" r="39404" b="31556"/>
            <a:stretch/>
          </p:blipFill>
          <p:spPr>
            <a:xfrm>
              <a:off x="4800770" y="4411124"/>
              <a:ext cx="610354" cy="2654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t="48162" r="53610" b="28698"/>
            <a:stretch/>
          </p:blipFill>
          <p:spPr>
            <a:xfrm>
              <a:off x="1568157" y="3513406"/>
              <a:ext cx="2479091" cy="1327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7" t="63679" r="43878" b="32918"/>
            <a:stretch/>
          </p:blipFill>
          <p:spPr>
            <a:xfrm>
              <a:off x="4808305" y="4403317"/>
              <a:ext cx="173311" cy="19515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0" t="70867" r="36120" b="16751"/>
            <a:stretch/>
          </p:blipFill>
          <p:spPr>
            <a:xfrm>
              <a:off x="5032860" y="4849985"/>
              <a:ext cx="691290" cy="65288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 rot="20722315">
            <a:off x="4036131" y="3515159"/>
            <a:ext cx="18478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Panhandle Eastern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09581" y="3655433"/>
            <a:ext cx="94267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Trunkline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75" y="2286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Energy transfer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interstate assets today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3FEC-A965-47A1-B334-47DE15A4038D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31844"/>
              </p:ext>
            </p:extLst>
          </p:nvPr>
        </p:nvGraphicFramePr>
        <p:xfrm>
          <a:off x="287455" y="927300"/>
          <a:ext cx="2620245" cy="296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095"/>
                <a:gridCol w="856550"/>
                <a:gridCol w="812600"/>
              </a:tblGrid>
              <a:tr h="379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Capacity (</a:t>
                      </a:r>
                      <a:r>
                        <a:rPr lang="en-US" sz="1400" u="none" strike="noStrike" dirty="0" err="1">
                          <a:effectLst/>
                        </a:rPr>
                        <a:t>Bcf</a:t>
                      </a:r>
                      <a:r>
                        <a:rPr lang="en-US" sz="1400" u="none" strike="noStrike" dirty="0">
                          <a:effectLst/>
                        </a:rPr>
                        <a:t>/d)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Miles of Pipeline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</a:tr>
              <a:tr h="291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FGT </a:t>
                      </a:r>
                      <a:r>
                        <a:rPr lang="en-US" sz="1400" b="1" u="sng" strike="noStrike" baseline="30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1" u="none" strike="noStrike" baseline="30000" dirty="0" smtClean="0">
                          <a:effectLst/>
                          <a:latin typeface="+mn-lt"/>
                        </a:rPr>
                        <a:t>/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PEPL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Tiger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FEP </a:t>
                      </a:r>
                      <a:r>
                        <a:rPr lang="en-US" sz="1400" b="1" u="sng" strike="noStrike" baseline="30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1" u="none" strike="noStrike" baseline="30000" dirty="0" smtClean="0">
                          <a:effectLst/>
                          <a:latin typeface="+mn-lt"/>
                        </a:rPr>
                        <a:t>/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MEP </a:t>
                      </a:r>
                      <a:r>
                        <a:rPr lang="en-US" sz="1400" b="1" u="sng" strike="noStrike" baseline="30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1" u="none" strike="noStrike" baseline="30000" dirty="0" smtClean="0">
                          <a:effectLst/>
                          <a:latin typeface="+mn-lt"/>
                        </a:rPr>
                        <a:t>/ </a:t>
                      </a:r>
                      <a:r>
                        <a:rPr lang="en-US" sz="1400" b="1" u="sng" strike="noStrike" baseline="30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u="none" strike="noStrike" baseline="30000" dirty="0" smtClean="0">
                          <a:effectLst/>
                          <a:latin typeface="+mn-lt"/>
                        </a:rPr>
                        <a:t>/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TGC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2,230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0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Gulf States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6" name="Rectangular Callout 25"/>
          <p:cNvSpPr/>
          <p:nvPr/>
        </p:nvSpPr>
        <p:spPr>
          <a:xfrm>
            <a:off x="5464764" y="4366486"/>
            <a:ext cx="2158072" cy="307777"/>
          </a:xfrm>
          <a:prstGeom prst="wedgeRectCallout">
            <a:avLst>
              <a:gd name="adj1" fmla="val -48282"/>
              <a:gd name="adj2" fmla="val 1762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Fayetteville Express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6665" y="5653619"/>
            <a:ext cx="97769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Sea Robin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62299" y="3997902"/>
            <a:ext cx="1400648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Transwestern </a:t>
            </a:r>
          </a:p>
        </p:txBody>
      </p:sp>
      <p:sp>
        <p:nvSpPr>
          <p:cNvPr id="29" name="Rectangular Callout 28"/>
          <p:cNvSpPr/>
          <p:nvPr/>
        </p:nvSpPr>
        <p:spPr>
          <a:xfrm rot="562353">
            <a:off x="4316082" y="4523193"/>
            <a:ext cx="1903892" cy="307777"/>
          </a:xfrm>
          <a:prstGeom prst="wedgeRectCallout">
            <a:avLst>
              <a:gd name="adj1" fmla="val -48282"/>
              <a:gd name="adj2" fmla="val 1762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MidCont</a:t>
            </a: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. Express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4799" y="4764701"/>
            <a:ext cx="102760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Florida Gas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7941" y="4823622"/>
            <a:ext cx="56553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Tiger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5309" y="4685250"/>
            <a:ext cx="9859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Gulf States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2807" y="5730508"/>
            <a:ext cx="37613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 Energy Transfer’s ownership is 50%.</a:t>
            </a:r>
          </a:p>
          <a:p>
            <a:r>
              <a:rPr 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 Operated by Kinder Morgan.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5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pipeline industry dynamics</a:t>
            </a:r>
            <a:endParaRPr lang="en-US" sz="28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275" y="1209675"/>
            <a:ext cx="8658225" cy="4648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Supply growth in the Northeast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Represented less than 3% of the nation’s supply ten years ago; now accounts for ~ 30% </a:t>
            </a:r>
            <a:r>
              <a:rPr lang="en-US" sz="2000" u="sng" baseline="30000" dirty="0" smtClean="0">
                <a:cs typeface="Arial" panose="020B0604020202020204" pitchFamily="34" charset="0"/>
              </a:rPr>
              <a:t>1</a:t>
            </a:r>
            <a:r>
              <a:rPr lang="en-US" sz="2000" baseline="30000" dirty="0" smtClean="0"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Demand growth in the South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Industrial – surge of gas-intensive projects (petrochemicals, methanol, etc.) concentrated along the Texas and Louisiana coastline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LNG exports – pipeline feedstock averaging over 2 </a:t>
            </a:r>
            <a:r>
              <a:rPr lang="en-US" sz="2000" dirty="0" err="1" smtClean="0">
                <a:cs typeface="Arial" panose="020B0604020202020204" pitchFamily="34" charset="0"/>
              </a:rPr>
              <a:t>Bcf</a:t>
            </a:r>
            <a:r>
              <a:rPr lang="en-US" sz="2000" dirty="0" smtClean="0">
                <a:cs typeface="Arial" panose="020B0604020202020204" pitchFamily="34" charset="0"/>
              </a:rPr>
              <a:t>/day; multiple pipelines involved in the supply chain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Exports to Mexico – U.S. supplies becoming the majority supply source for the country; driven by power demand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Pipelines reversing 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Every major </a:t>
            </a:r>
            <a:r>
              <a:rPr lang="en-US" sz="2000" dirty="0" err="1" smtClean="0">
                <a:cs typeface="Arial" panose="020B0604020202020204" pitchFamily="34" charset="0"/>
              </a:rPr>
              <a:t>longhaul</a:t>
            </a:r>
            <a:r>
              <a:rPr lang="en-US" sz="2000" dirty="0" smtClean="0">
                <a:cs typeface="Arial" panose="020B0604020202020204" pitchFamily="34" charset="0"/>
              </a:rPr>
              <a:t> pipeline from the Gulf Coast to the Midwest or Northeast is now operating in “backhaul”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208" y="5949370"/>
            <a:ext cx="56948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 Source:  EIA; represents the states of Ohio, Pennsylvania and West Virginia.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91440"/>
            <a:ext cx="7886700" cy="8858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Rover pipeline</a:t>
            </a:r>
            <a:endParaRPr lang="en-US" sz="2800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" name="object 3"/>
          <p:cNvSpPr>
            <a:spLocks noChangeAspect="1"/>
          </p:cNvSpPr>
          <p:nvPr/>
        </p:nvSpPr>
        <p:spPr>
          <a:xfrm>
            <a:off x="338135" y="1625910"/>
            <a:ext cx="6730190" cy="398714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 dirty="0">
              <a:solidFill>
                <a:srgbClr val="3F3F3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8325" y="1625910"/>
            <a:ext cx="1757314" cy="3987145"/>
          </a:xfrm>
          <a:prstGeom prst="rect">
            <a:avLst/>
          </a:prstGeom>
          <a:solidFill>
            <a:srgbClr val="2F5C85"/>
          </a:solidFill>
          <a:ln>
            <a:solidFill>
              <a:srgbClr val="618B89"/>
            </a:solidFill>
          </a:ln>
        </p:spPr>
        <p:txBody>
          <a:bodyPr wrap="square" rtlCol="0" anchor="t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en-US" sz="1000" b="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b="0" dirty="0" smtClean="0">
                <a:solidFill>
                  <a:schemeClr val="bg1"/>
                </a:solidFill>
                <a:latin typeface="+mn-lt"/>
              </a:rPr>
              <a:t>Project Total: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n-lt"/>
              </a:rPr>
              <a:t>713 </a:t>
            </a:r>
            <a:r>
              <a:rPr lang="en-US" b="0" dirty="0">
                <a:solidFill>
                  <a:schemeClr val="bg1"/>
                </a:solidFill>
                <a:latin typeface="+mn-lt"/>
              </a:rPr>
              <a:t>miles of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pipeline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n-lt"/>
              </a:rPr>
              <a:t>Initial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forwardhaul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capacity of 3.25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Bcf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/day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n-lt"/>
              </a:rPr>
              <a:t>Ability to serve numerous markets in the Midwest, Canada and the Gulf Coast</a:t>
            </a:r>
            <a:endParaRPr lang="en-US" sz="1800" b="0" dirty="0" smtClean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3145" y="1216508"/>
            <a:ext cx="6757463" cy="4817379"/>
            <a:chOff x="233145" y="1216508"/>
            <a:chExt cx="6757463" cy="4817379"/>
          </a:xfrm>
        </p:grpSpPr>
        <p:sp>
          <p:nvSpPr>
            <p:cNvPr id="3" name="Rectangular Callout 2"/>
            <p:cNvSpPr/>
            <p:nvPr/>
          </p:nvSpPr>
          <p:spPr>
            <a:xfrm>
              <a:off x="5538998" y="4288731"/>
              <a:ext cx="1451610" cy="891886"/>
            </a:xfrm>
            <a:prstGeom prst="wedgeRectCallout">
              <a:avLst>
                <a:gd name="adj1" fmla="val 20112"/>
                <a:gd name="adj2" fmla="val -48995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Over 5.5 </a:t>
              </a:r>
              <a:r>
                <a:rPr lang="en-US" sz="1400" dirty="0" err="1" smtClean="0"/>
                <a:t>Bcf</a:t>
              </a:r>
              <a:r>
                <a:rPr lang="en-US" sz="1400" dirty="0" smtClean="0"/>
                <a:t>/day of initial receipt point capacity</a:t>
              </a:r>
              <a:endParaRPr lang="en-US" sz="1400" dirty="0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233145" y="4975428"/>
              <a:ext cx="2279335" cy="1058459"/>
            </a:xfrm>
            <a:prstGeom prst="wedgeRectCallout">
              <a:avLst>
                <a:gd name="adj1" fmla="val 14117"/>
                <a:gd name="adj2" fmla="val -485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Contracted capacity on Panhandle and Trunkline to access Gulf Coast markets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969568" y="1216508"/>
              <a:ext cx="1982156" cy="918943"/>
            </a:xfrm>
            <a:prstGeom prst="wedgeRectCallout">
              <a:avLst>
                <a:gd name="adj1" fmla="val 14117"/>
                <a:gd name="adj2" fmla="val -485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Contracted capacity on Vector to access Michigan and Ontario markets</a:t>
              </a: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338135" y="2441014"/>
              <a:ext cx="1764985" cy="742950"/>
            </a:xfrm>
            <a:prstGeom prst="wedgeRoundRectCallout">
              <a:avLst>
                <a:gd name="adj1" fmla="val 84421"/>
                <a:gd name="adj2" fmla="val 62501"/>
                <a:gd name="adj3" fmla="val 166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Midwest Hub </a:t>
              </a:r>
            </a:p>
            <a:p>
              <a:pPr algn="ctr"/>
              <a:r>
                <a:rPr lang="en-US" sz="1200" dirty="0" smtClean="0"/>
                <a:t>(ANR and Panhandle)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2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7187" y="1558587"/>
            <a:ext cx="8102026" cy="4854966"/>
            <a:chOff x="347450" y="1124700"/>
            <a:chExt cx="8257075" cy="4941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9" t="6511" r="6139" b="7328"/>
            <a:stretch/>
          </p:blipFill>
          <p:spPr>
            <a:xfrm>
              <a:off x="347450" y="1124700"/>
              <a:ext cx="8257075" cy="49413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6" t="33870" r="31868" b="17264"/>
            <a:stretch/>
          </p:blipFill>
          <p:spPr>
            <a:xfrm>
              <a:off x="4115064" y="2693752"/>
              <a:ext cx="2019442" cy="28024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3" t="67355" r="18054" b="14405"/>
            <a:stretch/>
          </p:blipFill>
          <p:spPr>
            <a:xfrm>
              <a:off x="4371262" y="4614086"/>
              <a:ext cx="3089445" cy="10460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9" t="59596" r="34380" b="31148"/>
            <a:stretch/>
          </p:blipFill>
          <p:spPr>
            <a:xfrm>
              <a:off x="4499362" y="4169130"/>
              <a:ext cx="1394018" cy="5308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3" t="55377" r="37598" b="38498"/>
            <a:stretch/>
          </p:blipFill>
          <p:spPr>
            <a:xfrm>
              <a:off x="5026828" y="3927137"/>
              <a:ext cx="557607" cy="3512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3" t="31965" r="27865" b="41220"/>
            <a:stretch/>
          </p:blipFill>
          <p:spPr>
            <a:xfrm>
              <a:off x="3580064" y="2584464"/>
              <a:ext cx="2938739" cy="15378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7" t="30468" r="23547" b="56193"/>
            <a:stretch/>
          </p:blipFill>
          <p:spPr>
            <a:xfrm>
              <a:off x="6111901" y="2498597"/>
              <a:ext cx="821340" cy="7650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63816" r="39404" b="31556"/>
            <a:stretch/>
          </p:blipFill>
          <p:spPr>
            <a:xfrm>
              <a:off x="4800770" y="4411124"/>
              <a:ext cx="610354" cy="2654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t="48162" r="53610" b="28698"/>
            <a:stretch/>
          </p:blipFill>
          <p:spPr>
            <a:xfrm>
              <a:off x="1568157" y="3513406"/>
              <a:ext cx="2479091" cy="13270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7" t="63679" r="43878" b="32918"/>
            <a:stretch/>
          </p:blipFill>
          <p:spPr>
            <a:xfrm>
              <a:off x="4808305" y="4403317"/>
              <a:ext cx="173311" cy="19515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0" t="70867" r="36120" b="16751"/>
            <a:stretch/>
          </p:blipFill>
          <p:spPr>
            <a:xfrm>
              <a:off x="5032860" y="4849985"/>
              <a:ext cx="691290" cy="6528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286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Rover pipeline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southbound path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3FEC-A965-47A1-B334-47DE15A4038D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722315">
            <a:off x="3978981" y="3538019"/>
            <a:ext cx="18478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Panhandle Eastern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8151" y="3678293"/>
            <a:ext cx="94267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Trunkline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01122" y="3098875"/>
            <a:ext cx="94267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Rover</a:t>
            </a:r>
          </a:p>
        </p:txBody>
      </p:sp>
      <p:sp>
        <p:nvSpPr>
          <p:cNvPr id="7" name="Freeform 6"/>
          <p:cNvSpPr/>
          <p:nvPr/>
        </p:nvSpPr>
        <p:spPr>
          <a:xfrm>
            <a:off x="5565777" y="3303270"/>
            <a:ext cx="857883" cy="1307887"/>
          </a:xfrm>
          <a:custGeom>
            <a:avLst/>
            <a:gdLst>
              <a:gd name="connsiteX0" fmla="*/ 948690 w 948690"/>
              <a:gd name="connsiteY0" fmla="*/ 0 h 1554480"/>
              <a:gd name="connsiteX1" fmla="*/ 434340 w 948690"/>
              <a:gd name="connsiteY1" fmla="*/ 354330 h 1554480"/>
              <a:gd name="connsiteX2" fmla="*/ 0 w 948690"/>
              <a:gd name="connsiteY2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690" h="1554480">
                <a:moveTo>
                  <a:pt x="948690" y="0"/>
                </a:moveTo>
                <a:lnTo>
                  <a:pt x="434340" y="354330"/>
                </a:lnTo>
                <a:lnTo>
                  <a:pt x="0" y="1554480"/>
                </a:lnTo>
              </a:path>
            </a:pathLst>
          </a:custGeom>
          <a:noFill/>
          <a:ln w="139700">
            <a:solidFill>
              <a:srgbClr val="FFFF00">
                <a:alpha val="57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8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286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Other areas of supply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64" y="1152525"/>
            <a:ext cx="8658225" cy="4776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Associated Gas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Midcontinent (SCOOP and STACK)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The 2</a:t>
            </a:r>
            <a:r>
              <a:rPr lang="en-US" sz="2000" baseline="30000" dirty="0" smtClean="0">
                <a:cs typeface="Arial" panose="020B0604020202020204" pitchFamily="34" charset="0"/>
              </a:rPr>
              <a:t>nd</a:t>
            </a:r>
            <a:r>
              <a:rPr lang="en-US" sz="2000" dirty="0" smtClean="0">
                <a:cs typeface="Arial" panose="020B0604020202020204" pitchFamily="34" charset="0"/>
              </a:rPr>
              <a:t> most active location for oil drilling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Oklahoma has more rigs currently than any state other than Texas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Permian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The top oil producing region in the country (and the most important associated gas region)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Contains 50% of U.S. oil rigs today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Eagle Ford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Low break-evens in areas with higher gas content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Added over 50 rigs in the past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Haynesville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M</a:t>
            </a:r>
            <a:r>
              <a:rPr lang="en-US" sz="2000" dirty="0" smtClean="0">
                <a:cs typeface="Arial" panose="020B0604020202020204" pitchFamily="34" charset="0"/>
              </a:rPr>
              <a:t>ore rigs added this year than the Marcellus and Utica combined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048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short term supply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27B4-D4EC-456B-9B34-3F8C76DF778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" y="6156409"/>
            <a:ext cx="59055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 Wood Mackenzie:  North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America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 Markets Short-Term Outlook May 2017.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50047"/>
              </p:ext>
            </p:extLst>
          </p:nvPr>
        </p:nvGraphicFramePr>
        <p:xfrm>
          <a:off x="445770" y="1097280"/>
          <a:ext cx="750951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8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5815" b="9879"/>
          <a:stretch/>
        </p:blipFill>
        <p:spPr bwMode="auto">
          <a:xfrm>
            <a:off x="372283" y="953079"/>
            <a:ext cx="7493166" cy="50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64" y="4975564"/>
            <a:ext cx="506412" cy="4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6"/>
          <p:cNvSpPr txBox="1">
            <a:spLocks noChangeAspect="1" noChangeArrowheads="1"/>
          </p:cNvSpPr>
          <p:nvPr/>
        </p:nvSpPr>
        <p:spPr bwMode="auto">
          <a:xfrm>
            <a:off x="3350120" y="5392181"/>
            <a:ext cx="7032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3F3F3F"/>
                </a:solidFill>
                <a:latin typeface="Tahoma" pitchFamily="34" charset="0"/>
              </a:rPr>
              <a:t>LNG</a:t>
            </a:r>
          </a:p>
        </p:txBody>
      </p:sp>
      <p:pic>
        <p:nvPicPr>
          <p:cNvPr id="10" name="Picture 9" descr="C:\Users\sspencer\AppData\Local\Microsoft\Windows\Temporary Internet Files\Content.IE5\C2QK1FFC\MC9000188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88" y="6038325"/>
            <a:ext cx="6016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 rot="8393681">
            <a:off x="5324710" y="2420635"/>
            <a:ext cx="962723" cy="593081"/>
          </a:xfrm>
          <a:prstGeom prst="ellipse">
            <a:avLst/>
          </a:prstGeom>
          <a:solidFill>
            <a:srgbClr val="FFFF99">
              <a:alpha val="25000"/>
            </a:srgb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8393681">
            <a:off x="3542686" y="4393913"/>
            <a:ext cx="291883" cy="234925"/>
          </a:xfrm>
          <a:prstGeom prst="ellipse">
            <a:avLst/>
          </a:prstGeom>
          <a:solidFill>
            <a:srgbClr val="FFFF99">
              <a:alpha val="25000"/>
            </a:srgb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7986684">
            <a:off x="2384047" y="5072681"/>
            <a:ext cx="663635" cy="373491"/>
          </a:xfrm>
          <a:prstGeom prst="ellipse">
            <a:avLst/>
          </a:prstGeom>
          <a:solidFill>
            <a:srgbClr val="FFFF99">
              <a:alpha val="25000"/>
            </a:srgb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8168163">
            <a:off x="3605952" y="3284649"/>
            <a:ext cx="2011909" cy="656891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9819800">
            <a:off x="1385461" y="4362549"/>
            <a:ext cx="699385" cy="388167"/>
          </a:xfrm>
          <a:prstGeom prst="ellipse">
            <a:avLst/>
          </a:prstGeom>
          <a:solidFill>
            <a:srgbClr val="FFFF99">
              <a:alpha val="25000"/>
            </a:srgb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10602458">
            <a:off x="2717082" y="3745785"/>
            <a:ext cx="538093" cy="315261"/>
          </a:xfrm>
          <a:prstGeom prst="ellipse">
            <a:avLst/>
          </a:prstGeom>
          <a:solidFill>
            <a:srgbClr val="FFFF99">
              <a:alpha val="25000"/>
            </a:srgb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9" name="Picture 38" descr="C:\Users\sspencer\AppData\Local\Microsoft\Windows\Temporary Internet Files\Content.IE5\C2QK1FFC\MC9000188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1" y="5359732"/>
            <a:ext cx="6016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7225672">
            <a:off x="987807" y="4846930"/>
            <a:ext cx="663830" cy="292799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7225672">
            <a:off x="2233507" y="5585584"/>
            <a:ext cx="663830" cy="292799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69" y="5143871"/>
            <a:ext cx="506412" cy="4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6" y="4888549"/>
            <a:ext cx="506412" cy="4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Right Arrow 46"/>
          <p:cNvSpPr/>
          <p:nvPr/>
        </p:nvSpPr>
        <p:spPr>
          <a:xfrm rot="1508381">
            <a:off x="2043188" y="4589920"/>
            <a:ext cx="1202350" cy="355567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2720728">
            <a:off x="3061070" y="3991355"/>
            <a:ext cx="578103" cy="366693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295275" y="3429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multiple </a:t>
            </a:r>
            <a:r>
              <a:rPr lang="en-US" sz="2800" dirty="0">
                <a:latin typeface="+mn-lt"/>
              </a:rPr>
              <a:t>paths to match supply &amp; demand growth</a:t>
            </a:r>
          </a:p>
        </p:txBody>
      </p:sp>
      <p:sp>
        <p:nvSpPr>
          <p:cNvPr id="53" name="Right Arrow 52"/>
          <p:cNvSpPr/>
          <p:nvPr/>
        </p:nvSpPr>
        <p:spPr>
          <a:xfrm rot="7225672">
            <a:off x="3300357" y="4741390"/>
            <a:ext cx="494767" cy="204463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05990" y="3702889"/>
            <a:ext cx="105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SCOOP/STACK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216967" y="2568499"/>
            <a:ext cx="117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Marcellus/Utica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350882" y="4372875"/>
            <a:ext cx="704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Permian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282371" y="5062060"/>
            <a:ext cx="831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Eagle Ford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263784" y="4321462"/>
            <a:ext cx="88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Haynesville</a:t>
            </a:r>
            <a:endParaRPr lang="en-US" sz="1200" dirty="0"/>
          </a:p>
        </p:txBody>
      </p:sp>
      <p:sp>
        <p:nvSpPr>
          <p:cNvPr id="60" name="Right Arrow 59"/>
          <p:cNvSpPr/>
          <p:nvPr/>
        </p:nvSpPr>
        <p:spPr>
          <a:xfrm rot="660987">
            <a:off x="4349236" y="4306966"/>
            <a:ext cx="1392662" cy="452692"/>
          </a:xfrm>
          <a:prstGeom prst="rightArrow">
            <a:avLst/>
          </a:prstGeom>
          <a:solidFill>
            <a:schemeClr val="bg2">
              <a:alpha val="63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7896" y="6356351"/>
            <a:ext cx="445604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141" y="3840221"/>
            <a:ext cx="2016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pipeline grid provides supply diversity for exports - </a:t>
            </a:r>
            <a:r>
              <a:rPr lang="en-US" u="sng" dirty="0" smtClean="0"/>
              <a:t>and all other markets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913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3717"/>
          <a:stretch/>
        </p:blipFill>
        <p:spPr>
          <a:xfrm>
            <a:off x="295275" y="1245970"/>
            <a:ext cx="8572250" cy="511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45720"/>
            <a:ext cx="7886700" cy="88582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n-lt"/>
              </a:rPr>
              <a:t>Fgt</a:t>
            </a:r>
            <a:r>
              <a:rPr lang="en-US" sz="2800" dirty="0">
                <a:latin typeface="+mn-lt"/>
              </a:rPr>
              <a:t> -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supply diversity via pipeline interconnects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7896" y="6356351"/>
            <a:ext cx="445604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6237</TotalTime>
  <Words>436</Words>
  <Application>Microsoft Office PowerPoint</Application>
  <PresentationFormat>On-screen Show (4:3)</PresentationFormat>
  <Paragraphs>111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energy transfer interstate pipelines</vt:lpstr>
      <vt:lpstr>Energy transfer interstate assets today</vt:lpstr>
      <vt:lpstr>pipeline industry dynamics</vt:lpstr>
      <vt:lpstr>Rover pipeline</vt:lpstr>
      <vt:lpstr>Rover pipeline southbound path</vt:lpstr>
      <vt:lpstr>Other areas of supply growth</vt:lpstr>
      <vt:lpstr>short term supply outlook</vt:lpstr>
      <vt:lpstr>multiple paths to match supply &amp; demand growth</vt:lpstr>
      <vt:lpstr>Fgt -  supply diversity via pipeline interconnects</vt:lpstr>
    </vt:vector>
  </TitlesOfParts>
  <Company>Energy Transfer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Shannon.Spencer@energytransfer.com</dc:creator>
  <cp:lastModifiedBy>Spencer, Shannon K.</cp:lastModifiedBy>
  <cp:revision>424</cp:revision>
  <cp:lastPrinted>2017-05-30T21:52:57Z</cp:lastPrinted>
  <dcterms:created xsi:type="dcterms:W3CDTF">2015-10-08T14:07:21Z</dcterms:created>
  <dcterms:modified xsi:type="dcterms:W3CDTF">2017-05-31T15:48:20Z</dcterms:modified>
</cp:coreProperties>
</file>